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Proxima Nova"/>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ProximaNova-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roximaNova-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roximaNova-bold.fntdata"/><Relationship Id="rId14" Type="http://schemas.openxmlformats.org/officeDocument/2006/relationships/slide" Target="slides/slide9.xml"/><Relationship Id="rId58" Type="http://schemas.openxmlformats.org/officeDocument/2006/relationships/font" Target="fonts/ProximaNov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c6e74a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c6e74a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c892e5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c892e5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da46c29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da46c29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c79e0e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c79e0e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cb1dd8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cb1dd8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1d48ac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91d48ac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1d48ac2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1d48ac2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5cab5388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5cab5388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cc2ce57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cc2ce57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d14eea6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d14eea6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947359e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947359e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93fe7c75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93fe7c75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5e2d5e40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5e2d5e40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5e2ef208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5e2ef208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9653c9725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9653c9725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9653c972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9653c972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972fe4c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972fe4c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653c972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653c972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653c96e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653c96e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22.jpg"/><Relationship Id="rId5" Type="http://schemas.openxmlformats.org/officeDocument/2006/relationships/image" Target="../media/image13.jpg"/><Relationship Id="rId6" Type="http://schemas.openxmlformats.org/officeDocument/2006/relationships/image" Target="../media/image23.jpg"/><Relationship Id="rId7"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4.gif"/><Relationship Id="rId4" Type="http://schemas.openxmlformats.org/officeDocument/2006/relationships/image" Target="../media/image30.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45.png"/><Relationship Id="rId5" Type="http://schemas.openxmlformats.org/officeDocument/2006/relationships/image" Target="../media/image33.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64.png"/><Relationship Id="rId5"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3.png"/><Relationship Id="rId4" Type="http://schemas.openxmlformats.org/officeDocument/2006/relationships/image" Target="../media/image49.png"/><Relationship Id="rId5" Type="http://schemas.openxmlformats.org/officeDocument/2006/relationships/image" Target="../media/image53.png"/><Relationship Id="rId6"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lifan-yuan/CRAFT" TargetMode="External"/><Relationship Id="rId4" Type="http://schemas.openxmlformats.org/officeDocument/2006/relationships/image" Target="../media/image61.png"/><Relationship Id="rId5"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5.gif"/><Relationship Id="rId4" Type="http://schemas.openxmlformats.org/officeDocument/2006/relationships/image" Target="../media/image58.png"/><Relationship Id="rId5"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6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68.png"/><Relationship Id="rId8"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4.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0.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7.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1.png"/><Relationship Id="rId4" Type="http://schemas.openxmlformats.org/officeDocument/2006/relationships/image" Target="../media/image7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3.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rmovva/LLM-publication-patterns-public" TargetMode="External"/><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20" name="Google Shape;120;p22"/>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21" name="Google Shape;121;p22"/>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22" name="Google Shape;122;p22"/>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23" name="Google Shape;123;p22"/>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29" name="Google Shape;129;p23"/>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35" name="Google Shape;135;p24"/>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 </a:t>
            </a:r>
            <a:r>
              <a:rPr lang="ja" sz="1469" u="sng"/>
              <a:t>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41" name="Google Shape;141;p25"/>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42" name="Google Shape;142;p25"/>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43" name="Google Shape;143;p25"/>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44" name="Google Shape;144;p25"/>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45" name="Google Shape;145;p25"/>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51" name="Google Shape;151;p26"/>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52" name="Google Shape;152;p26"/>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53" name="Google Shape;153;p26"/>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54" name="Google Shape;154;p26"/>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60" name="Google Shape;160;p27"/>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61" name="Google Shape;161;p27"/>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62" name="Google Shape;162;p27"/>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63" name="Google Shape;163;p27"/>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64" name="Google Shape;164;p27"/>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65" name="Google Shape;165;p27"/>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66" name="Google Shape;166;p27"/>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72" name="Google Shape;172;p2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73" name="Google Shape;173;p28"/>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74" name="Google Shape;174;p28"/>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75" name="Google Shape;175;p28"/>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81" name="Google Shape;181;p29"/>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82" name="Google Shape;182;p29"/>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83" name="Google Shape;183;p29"/>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84" name="Google Shape;184;p29"/>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85" name="Google Shape;185;p29"/>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86" name="Google Shape;186;p29"/>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87" name="Google Shape;187;p29"/>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88" name="Google Shape;188;p29"/>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89" name="Google Shape;189;p29"/>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90" name="Google Shape;190;p29"/>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91" name="Google Shape;191;p29"/>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92" name="Google Shape;192;p29"/>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93" name="Google Shape;193;p29"/>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94" name="Google Shape;194;p29"/>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95" name="Google Shape;195;p29"/>
          <p:cNvCxnSpPr>
            <a:stCxn id="187" idx="3"/>
            <a:endCxn id="192"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96" name="Google Shape;196;p29"/>
          <p:cNvCxnSpPr>
            <a:stCxn id="188" idx="3"/>
            <a:endCxn id="189"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97" name="Google Shape;197;p29"/>
          <p:cNvCxnSpPr>
            <a:stCxn id="189" idx="3"/>
            <a:endCxn id="190"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98" name="Google Shape;198;p29"/>
          <p:cNvCxnSpPr>
            <a:stCxn id="192" idx="3"/>
            <a:endCxn id="193"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99" name="Google Shape;199;p29"/>
          <p:cNvCxnSpPr>
            <a:stCxn id="190" idx="3"/>
            <a:endCxn id="191"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200" name="Google Shape;200;p29"/>
          <p:cNvCxnSpPr>
            <a:stCxn id="191" idx="3"/>
            <a:endCxn id="194"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201" name="Google Shape;201;p29"/>
          <p:cNvCxnSpPr>
            <a:stCxn id="194" idx="0"/>
            <a:endCxn id="193"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202" name="Google Shape;202;p29"/>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203" name="Google Shape;203;p29"/>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204" name="Google Shape;204;p29"/>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210" name="Google Shape;210;p30"/>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211" name="Google Shape;211;p30"/>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212" name="Google Shape;212;p30"/>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18" name="Google Shape;218;p31"/>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19" name="Google Shape;219;p31"/>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20" name="Google Shape;220;p31"/>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21" name="Google Shape;221;p31"/>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7" name="Google Shape;227;p32"/>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28" name="Google Shape;228;p32"/>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29" name="Google Shape;229;p32"/>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35" name="Google Shape;235;p33"/>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36" name="Google Shape;236;p33"/>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37" name="Google Shape;237;p33"/>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38" name="Google Shape;238;p33"/>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44" name="Google Shape;244;p34"/>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45" name="Google Shape;245;p34"/>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46" name="Google Shape;246;p34"/>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47" name="Google Shape;247;p34"/>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48" name="Google Shape;248;p34"/>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54" name="Google Shape;254;p35"/>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55" name="Google Shape;255;p35"/>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62" name="Google Shape;262;p36"/>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63" name="Google Shape;263;p36"/>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64" name="Google Shape;264;p36"/>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70" name="Google Shape;270;p37"/>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71" name="Google Shape;271;p37"/>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72" name="Google Shape;272;p37"/>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73" name="Google Shape;273;p37"/>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79" name="Google Shape;279;p38"/>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80" name="Google Shape;280;p38"/>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86" name="Google Shape;286;p39"/>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87" name="Google Shape;287;p39"/>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93" name="Google Shape;293;p40"/>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94" name="Google Shape;294;p40"/>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95" name="Google Shape;295;p40"/>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96" name="Google Shape;296;p40"/>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302" name="Google Shape;302;p41"/>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303" name="Google Shape;303;p41"/>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304" name="Google Shape;304;p41"/>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310" name="Google Shape;310;p42"/>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311" name="Google Shape;311;p42"/>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312" name="Google Shape;312;p42"/>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313" name="Google Shape;313;p42"/>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pic>
        <p:nvPicPr>
          <p:cNvPr id="314" name="Google Shape;314;p42"/>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15" name="Google Shape;315;p42"/>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16" name="Google Shape;316;p42"/>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22" name="Google Shape;322;p43"/>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23" name="Google Shape;323;p43"/>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29" name="Google Shape;329;p44"/>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30" name="Google Shape;330;p44"/>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36" name="Google Shape;336;p45"/>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37" name="Google Shape;337;p45"/>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38" name="Google Shape;338;p45"/>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39" name="Google Shape;339;p45"/>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45" name="Google Shape;345;p46"/>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46" name="Google Shape;346;p46"/>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47" name="Google Shape;347;p46"/>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48" name="Google Shape;348;p46"/>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54" name="Google Shape;354;p47"/>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55" name="Google Shape;355;p47"/>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56" name="Google Shape;356;p47"/>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57" name="Google Shape;357;p47"/>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58" name="Google Shape;358;p47"/>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LLM Based Multi-Document Summarization Exploiting Main-Event Biased Monotone Submodular Content Extraction</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複数テキストを要約するために、複数の専門家が同じニュース記事を要約した場合でも、</a:t>
            </a:r>
            <a:br>
              <a:rPr lang="ja" sz="722"/>
            </a:br>
            <a:r>
              <a:rPr lang="ja" sz="722"/>
              <a:t>その要約内容がかなり主観的なバイアスの影響で異なる(DUC-2004参照要約の</a:t>
            </a:r>
            <a:br>
              <a:rPr lang="ja" sz="722"/>
            </a:br>
            <a:r>
              <a:rPr lang="ja" sz="722"/>
              <a:t>ROUGE-1スコアである要約の評価尺度は評価者によりばらつきがあり0.4と低い結果)</a:t>
            </a:r>
            <a:br>
              <a:rPr lang="ja" sz="722"/>
            </a:br>
            <a:r>
              <a:rPr lang="ja" sz="722"/>
              <a:t>ニュースの要約の客観性を高めるためにコンテンツ選択のための主要イベントバイアス</a:t>
            </a:r>
            <a:br>
              <a:rPr lang="ja" sz="722"/>
            </a:br>
            <a:r>
              <a:rPr lang="ja" sz="722"/>
              <a:t>単調部分的関数を取り入れた抽出-改写アプローチを採用。ドキュメントクラスタから</a:t>
            </a:r>
            <a:br>
              <a:rPr lang="ja" sz="722"/>
            </a:br>
            <a:r>
              <a:rPr lang="ja" sz="722"/>
              <a:t>主要なイベントに関連する最も重要な情報を抽出できるように抽出されたコンテンツを</a:t>
            </a:r>
            <a:br>
              <a:rPr lang="ja" sz="722"/>
            </a:br>
            <a:r>
              <a:rPr lang="ja" sz="722"/>
              <a:t>一貫したテキストに改写するために、微調整された言語モデル（LLM）を利用した。</a:t>
            </a:r>
            <a:endParaRPr sz="722"/>
          </a:p>
          <a:p>
            <a:pPr indent="0" lvl="0" marL="0" rtl="0" algn="l">
              <a:spcBef>
                <a:spcPts val="1200"/>
              </a:spcBef>
              <a:spcAft>
                <a:spcPts val="0"/>
              </a:spcAft>
              <a:buSzPts val="1018"/>
              <a:buNone/>
            </a:pPr>
            <a:r>
              <a:rPr lang="ja" sz="1100"/>
              <a:t>新規性・差分</a:t>
            </a:r>
            <a:br>
              <a:rPr lang="ja" sz="1100"/>
            </a:br>
            <a:r>
              <a:rPr lang="ja" sz="722"/>
              <a:t>fine-tuningしたLLMを使用して一貫性のあるテキスト生成ができるようにし、学習中に</a:t>
            </a:r>
            <a:br>
              <a:rPr lang="ja" sz="722"/>
            </a:br>
            <a:r>
              <a:rPr lang="ja" sz="722"/>
              <a:t>RCIの要素をとりいれました。また、文の共起スコアを推定し、抽出した要約を書き換える</a:t>
            </a:r>
            <a:endParaRPr sz="1100"/>
          </a:p>
          <a:p>
            <a:pPr indent="0" lvl="0" marL="0" rtl="0" algn="l">
              <a:spcBef>
                <a:spcPts val="1200"/>
              </a:spcBef>
              <a:spcAft>
                <a:spcPts val="0"/>
              </a:spcAft>
              <a:buSzPts val="1018"/>
              <a:buNone/>
            </a:pPr>
            <a:r>
              <a:rPr lang="ja" sz="1100"/>
              <a:t>手法</a:t>
            </a:r>
            <a:br>
              <a:rPr lang="ja" sz="1100"/>
            </a:br>
            <a:r>
              <a:rPr lang="ja" sz="722"/>
              <a:t>多文書要約の方法として主なアプローチは、主要イベントの抽出、コンテキストの抽出、</a:t>
            </a:r>
            <a:br>
              <a:rPr lang="ja" sz="722"/>
            </a:br>
            <a:r>
              <a:rPr lang="ja" sz="722"/>
              <a:t>および文章の書き換えの3つのステップに分かれます。</a:t>
            </a:r>
            <a:endParaRPr sz="722"/>
          </a:p>
          <a:p>
            <a:pPr indent="0" lvl="0" marL="0" rtl="0" algn="l">
              <a:spcBef>
                <a:spcPts val="1200"/>
              </a:spcBef>
              <a:spcAft>
                <a:spcPts val="0"/>
              </a:spcAft>
              <a:buNone/>
            </a:pPr>
            <a:r>
              <a:rPr lang="ja" sz="722"/>
              <a:t>- 主要イベントの抽出: ドキュメントセットから主要イベントを識別し抽出</a:t>
            </a:r>
            <a:br>
              <a:rPr lang="ja" sz="722"/>
            </a:br>
            <a:r>
              <a:rPr lang="ja" sz="722"/>
              <a:t>- コンテキスト抽出: 主要イベントに関連する重要なコンテキスト情報を抽出。</a:t>
            </a:r>
            <a:br>
              <a:rPr lang="ja" sz="722"/>
            </a:br>
            <a:r>
              <a:rPr lang="ja" sz="722"/>
              <a:t>これは、抽出型要約メソッドであり、主要イベントにバイアスがかかっています。</a:t>
            </a:r>
            <a:br>
              <a:rPr lang="ja" sz="722"/>
            </a:br>
            <a:r>
              <a:rPr lang="ja" sz="722"/>
              <a:t>- 書き換え: 抽出された要約文を一貫したテキストに書き換えるために、LLMが微調整します</a:t>
            </a:r>
            <a:endParaRPr sz="722"/>
          </a:p>
          <a:p>
            <a:pPr indent="0" lvl="0" marL="0" rtl="0" algn="l">
              <a:spcBef>
                <a:spcPts val="1200"/>
              </a:spcBef>
              <a:spcAft>
                <a:spcPts val="0"/>
              </a:spcAft>
              <a:buNone/>
            </a:pPr>
            <a:r>
              <a:rPr lang="ja" sz="722"/>
              <a:t>この方法は、主要イベントとそのコンテキストを明示的に抽出し、</a:t>
            </a:r>
            <a:br>
              <a:rPr lang="ja" sz="722"/>
            </a:br>
            <a:r>
              <a:rPr lang="ja" sz="722"/>
              <a:t>それらを一貫した要約に書き換えるために言語モデルを使用しています。</a:t>
            </a:r>
            <a:br>
              <a:rPr lang="ja" sz="722"/>
            </a:br>
            <a:r>
              <a:rPr lang="ja" sz="722"/>
              <a:t>これにより、複数のドキュメントから抽出された情報が、</a:t>
            </a:r>
            <a:br>
              <a:rPr lang="ja" sz="722"/>
            </a:br>
            <a:r>
              <a:rPr lang="ja" sz="722"/>
              <a:t>主要なイベントとその文脈を中心に、一貫性のある要約に統合されます。</a:t>
            </a:r>
            <a:endParaRPr sz="722"/>
          </a:p>
          <a:p>
            <a:pPr indent="0" lvl="0" marL="0" rtl="0" algn="l">
              <a:spcBef>
                <a:spcPts val="1200"/>
              </a:spcBef>
              <a:spcAft>
                <a:spcPts val="1200"/>
              </a:spcAft>
              <a:buSzPts val="1018"/>
              <a:buNone/>
            </a:pPr>
            <a:r>
              <a:t/>
            </a:r>
            <a:endParaRPr sz="722"/>
          </a:p>
        </p:txBody>
      </p:sp>
      <p:sp>
        <p:nvSpPr>
          <p:cNvPr id="364" name="Google Shape;364;p48"/>
          <p:cNvSpPr txBox="1"/>
          <p:nvPr/>
        </p:nvSpPr>
        <p:spPr>
          <a:xfrm>
            <a:off x="3931800" y="386500"/>
            <a:ext cx="52122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主要イベントの抽出 (Emain)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記事から主要なイベントを抽出するために、Van Dijk (2013)によって提案された談話構造に依存しています。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ドキュメントのリンガイスティックユニット（言語単位）すべてが主要イベントを表すリンガイスティックユニットと談話関係を共有しています。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メインイベントを特定し、各文書から主要イベントの文を抽出します。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主要イベントコンテキストの抽出 (F)</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コンテキスト抽出器Fは、メインイベントxmainに必要なコンテキストを提供するために必要な最も関連する情報を抽出することに焦点を当てています。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抽出的な要約方法で、メインイベントにバイアスがかかっています。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Fの関数は次のように定義されます: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a:t>
            </a:r>
            <a:r>
              <a:rPr lang="ja" sz="700">
                <a:solidFill>
                  <a:schemeClr val="accent3"/>
                </a:solidFill>
                <a:latin typeface="Proxima Nova"/>
                <a:ea typeface="Proxima Nova"/>
                <a:cs typeface="Proxima Nova"/>
                <a:sym typeface="Proxima Nova"/>
              </a:rPr>
              <a:t>(S)=C(S)+λ 1⋅D(S)+λ2⋅Bmain(S)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ここで、C、D、およびBmainは、候補要約Sのトピカルカバレッジ、トピカルダイバーシティ、および主要イベントベースの重要性をそれぞれ測定する関数です。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書き換えモデル (Z)</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要約文の抽出されたセットは、この目的のために微調整された大規模な言語モデルを使用して一貫したテキストに書き換える必要があります。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抽出された要約文とそれに対応する一貫した書かれたバージョンからなる並列データセットを作成しました。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T5モデルは軽量で、トレーニングと推論にはあまり計算が必要ありません。</a:t>
            </a:r>
            <a:endParaRPr sz="700">
              <a:solidFill>
                <a:schemeClr val="accent3"/>
              </a:solidFill>
              <a:latin typeface="Proxima Nova"/>
              <a:ea typeface="Proxima Nova"/>
              <a:cs typeface="Proxima Nova"/>
              <a:sym typeface="Proxima Nova"/>
            </a:endParaRPr>
          </a:p>
        </p:txBody>
      </p:sp>
      <p:pic>
        <p:nvPicPr>
          <p:cNvPr id="365" name="Google Shape;365;p48"/>
          <p:cNvPicPr preferRelativeResize="0"/>
          <p:nvPr/>
        </p:nvPicPr>
        <p:blipFill>
          <a:blip r:embed="rId3">
            <a:alphaModFix/>
          </a:blip>
          <a:stretch>
            <a:fillRect/>
          </a:stretch>
        </p:blipFill>
        <p:spPr>
          <a:xfrm>
            <a:off x="4052500" y="3022500"/>
            <a:ext cx="3110299" cy="2021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Efficient Streaming Language Models with Attention Sinks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長い文章や会話を効率的かつ正確に生成するための課題として、</a:t>
            </a:r>
            <a:br>
              <a:rPr lang="ja" sz="722"/>
            </a:br>
            <a:r>
              <a:rPr lang="ja" sz="722"/>
              <a:t>1. 過去の情報を一時的に保存する。2. 長い文章を解釈して処理できない</a:t>
            </a:r>
            <a:br>
              <a:rPr lang="ja" sz="722"/>
            </a:br>
            <a:r>
              <a:rPr lang="ja" sz="722"/>
              <a:t>1, 2, の課題に対してStreamingLLMというフレームワークを提案</a:t>
            </a:r>
            <a:br>
              <a:rPr lang="ja" sz="722"/>
            </a:br>
            <a:r>
              <a:rPr lang="ja" sz="722"/>
              <a:t>Attention Sinkとして過去から最初4つのトークンとSliding Windowの情報</a:t>
            </a:r>
            <a:br>
              <a:rPr lang="ja" sz="722"/>
            </a:br>
            <a:r>
              <a:rPr lang="ja" sz="722"/>
              <a:t>組み合わせて無限長の入力に対応しているようなLLMフレームワークになった</a:t>
            </a:r>
            <a:br>
              <a:rPr lang="ja" sz="722"/>
            </a:br>
            <a:r>
              <a:rPr lang="ja" sz="722"/>
              <a:t>https://github.com/mit-han-lab/streaming-llm</a:t>
            </a:r>
            <a:endParaRPr sz="722"/>
          </a:p>
          <a:p>
            <a:pPr indent="0" lvl="0" marL="0" rtl="0" algn="l">
              <a:spcBef>
                <a:spcPts val="1200"/>
              </a:spcBef>
              <a:spcAft>
                <a:spcPts val="0"/>
              </a:spcAft>
              <a:buSzPts val="1018"/>
              <a:buNone/>
            </a:pPr>
            <a:r>
              <a:rPr lang="ja" sz="1100"/>
              <a:t>新規性・差分</a:t>
            </a:r>
            <a:br>
              <a:rPr lang="ja" sz="1100"/>
            </a:br>
            <a:r>
              <a:rPr lang="ja" sz="722"/>
              <a:t>Attention Sink: LLMが文章の最初に特に注目する現象</a:t>
            </a:r>
            <a:br>
              <a:rPr lang="ja" sz="722"/>
            </a:br>
            <a:r>
              <a:rPr lang="ja" sz="722"/>
              <a:t>Sliding Window: FIFO (先入れ先出し) キューの一般的過去情報保存方法</a:t>
            </a:r>
            <a:br>
              <a:rPr lang="ja" sz="722"/>
            </a:br>
            <a:r>
              <a:rPr lang="ja" sz="722"/>
              <a:t>Window Attention: 事前学習したトークン量を超えない範囲の</a:t>
            </a:r>
            <a:br>
              <a:rPr lang="ja" sz="722"/>
            </a:br>
            <a:r>
              <a:rPr lang="ja" sz="722"/>
              <a:t>最新の情報のみを保持する</a:t>
            </a:r>
            <a:endParaRPr sz="722"/>
          </a:p>
          <a:p>
            <a:pPr indent="0" lvl="0" marL="0" rtl="0" algn="l">
              <a:spcBef>
                <a:spcPts val="1200"/>
              </a:spcBef>
              <a:spcAft>
                <a:spcPts val="0"/>
              </a:spcAft>
              <a:buSzPts val="1018"/>
              <a:buNone/>
            </a:pPr>
            <a:r>
              <a:rPr lang="ja" sz="1100"/>
              <a:t>手法</a:t>
            </a:r>
            <a:br>
              <a:rPr lang="ja" sz="722"/>
            </a:br>
            <a:r>
              <a:rPr lang="ja" sz="722"/>
              <a:t>既存の手法とStreamingLLMの比較結果:</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br>
              <a:rPr lang="ja" sz="722"/>
            </a:br>
            <a:br>
              <a:rPr lang="ja" sz="722"/>
            </a:br>
            <a:r>
              <a:rPr lang="ja" sz="722"/>
              <a:t>T:予測するトークン番号、L: 事前学習のテキスト長</a:t>
            </a:r>
            <a:br>
              <a:rPr lang="ja" sz="722"/>
            </a:br>
            <a:r>
              <a:rPr lang="ja" sz="722"/>
              <a:t>(a)のDense Attentionは時間計算量がTの2乗時間でメモリを大量消費する</a:t>
            </a:r>
            <a:br>
              <a:rPr lang="ja" sz="722"/>
            </a:br>
            <a:r>
              <a:rPr lang="ja" sz="722"/>
              <a:t>(b)のWindow Attentionは間近のLトークン長分のキャッシュのみを保持し、</a:t>
            </a:r>
            <a:br>
              <a:rPr lang="ja" sz="722"/>
            </a:br>
            <a:r>
              <a:rPr lang="ja" sz="722"/>
              <a:t>計算量は短いが欲しいトークンがキャッシュ範囲外だとうまく答えられない</a:t>
            </a:r>
            <a:br>
              <a:rPr lang="ja" sz="722"/>
            </a:br>
            <a:r>
              <a:rPr lang="ja" sz="722"/>
              <a:t>(c)のSliding WindowはTまでのトークンのキャッシュを更新し長い文章を</a:t>
            </a:r>
            <a:br>
              <a:rPr lang="ja" sz="722"/>
            </a:br>
            <a:r>
              <a:rPr lang="ja" sz="722"/>
              <a:t>正確に予測するが、計算量が多い</a:t>
            </a:r>
            <a:endParaRPr sz="722"/>
          </a:p>
        </p:txBody>
      </p:sp>
      <p:sp>
        <p:nvSpPr>
          <p:cNvPr id="371" name="Google Shape;371;p49"/>
          <p:cNvSpPr txBox="1"/>
          <p:nvPr/>
        </p:nvSpPr>
        <p:spPr>
          <a:xfrm>
            <a:off x="3474600" y="386500"/>
            <a:ext cx="5467800" cy="24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(d)のStreamingLLMは一番最初のトークンのキャッシュを保持すると結果が良くなるAttention Sinkという現象を参考にアテンションの計算を組み、Window Attentionの時間計算量を維持したまま長い文章で良いパフォーマンスを発揮できる仕組みを作成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ただし、コンテキスト長の制限は変更されないのでキャッシュが足りない分は中間トークンを削除することで対応する</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注意</a:t>
            </a:r>
            <a:r>
              <a:rPr lang="ja" sz="1100">
                <a:solidFill>
                  <a:schemeClr val="accent3"/>
                </a:solidFill>
                <a:latin typeface="Proxima Nova"/>
                <a:ea typeface="Proxima Nova"/>
                <a:cs typeface="Proxima Nova"/>
                <a:sym typeface="Proxima Nova"/>
              </a:rPr>
              <a:t>:</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長期記憶を目的としていないので本のような長文の要約では最後の段落のみを要約してしまう可能性があり、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最近のトークンについて言及するような生成を行う場合に使用するべきです。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継続的に動作させるようなタスクに適した方式</a:t>
            </a:r>
            <a:endParaRPr sz="700">
              <a:solidFill>
                <a:schemeClr val="accent3"/>
              </a:solidFill>
              <a:latin typeface="Proxima Nova"/>
              <a:ea typeface="Proxima Nova"/>
              <a:cs typeface="Proxima Nova"/>
              <a:sym typeface="Proxima Nova"/>
            </a:endParaRPr>
          </a:p>
        </p:txBody>
      </p:sp>
      <p:pic>
        <p:nvPicPr>
          <p:cNvPr id="372" name="Google Shape;372;p49"/>
          <p:cNvPicPr preferRelativeResize="0"/>
          <p:nvPr/>
        </p:nvPicPr>
        <p:blipFill>
          <a:blip r:embed="rId3">
            <a:alphaModFix/>
          </a:blip>
          <a:stretch>
            <a:fillRect/>
          </a:stretch>
        </p:blipFill>
        <p:spPr>
          <a:xfrm>
            <a:off x="3573275" y="869600"/>
            <a:ext cx="3220800" cy="1308450"/>
          </a:xfrm>
          <a:prstGeom prst="rect">
            <a:avLst/>
          </a:prstGeom>
          <a:noFill/>
          <a:ln>
            <a:noFill/>
          </a:ln>
        </p:spPr>
      </p:pic>
      <p:pic>
        <p:nvPicPr>
          <p:cNvPr id="373" name="Google Shape;373;p49"/>
          <p:cNvPicPr preferRelativeResize="0"/>
          <p:nvPr/>
        </p:nvPicPr>
        <p:blipFill>
          <a:blip r:embed="rId4">
            <a:alphaModFix/>
          </a:blip>
          <a:stretch>
            <a:fillRect/>
          </a:stretch>
        </p:blipFill>
        <p:spPr>
          <a:xfrm>
            <a:off x="24050" y="2806150"/>
            <a:ext cx="3480576" cy="1176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Large Language Models as Analogical Reasoners</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LLMを使い推論をする際に過去の類似事例と自らの知見を組み合わせて</a:t>
            </a:r>
            <a:br>
              <a:rPr lang="ja" sz="722"/>
            </a:br>
            <a:r>
              <a:rPr lang="ja" sz="722"/>
              <a:t>回答を生成するAnalogical(類推) Promptingを提案。問題を解決する前に、</a:t>
            </a:r>
            <a:br>
              <a:rPr lang="ja" sz="722"/>
            </a:br>
            <a:r>
              <a:rPr lang="ja" sz="722"/>
              <a:t>モデルが関連する模範や知識を自己生成することを可能にする。</a:t>
            </a:r>
            <a:br>
              <a:rPr lang="ja" sz="722"/>
            </a:br>
            <a:r>
              <a:rPr lang="ja" sz="722"/>
              <a:t>この方法は、ラベリングや模範の検索を必要とせず、一般性、利便性、</a:t>
            </a:r>
            <a:br>
              <a:rPr lang="ja" sz="722"/>
            </a:br>
            <a:r>
              <a:rPr lang="ja" sz="722"/>
              <a:t>適応性を提供。GSM8KやMATHにおける数学の問題解決、Codeforcesに</a:t>
            </a:r>
            <a:br>
              <a:rPr lang="ja" sz="722"/>
            </a:br>
            <a:r>
              <a:rPr lang="ja" sz="722"/>
              <a:t>おけるコード生成、BIG-Benchにおける他のタスクを含む様々な</a:t>
            </a:r>
            <a:br>
              <a:rPr lang="ja" sz="722"/>
            </a:br>
            <a:r>
              <a:rPr lang="ja" sz="722"/>
              <a:t>推論タスクにおいて、類推的プロンプトが0-shot CoTや few-shot CoT凌駕</a:t>
            </a:r>
            <a:br>
              <a:rPr lang="ja" sz="722"/>
            </a:br>
            <a:r>
              <a:rPr lang="ja" sz="722"/>
              <a:t>LLMが問題を解く前に、関連する模範例や知識を自己生成することを可能</a:t>
            </a:r>
            <a:endParaRPr sz="722"/>
          </a:p>
          <a:p>
            <a:pPr indent="0" lvl="0" marL="0" rtl="0" algn="l">
              <a:spcBef>
                <a:spcPts val="1200"/>
              </a:spcBef>
              <a:spcAft>
                <a:spcPts val="0"/>
              </a:spcAft>
              <a:buSzPts val="1018"/>
              <a:buNone/>
            </a:pPr>
            <a:r>
              <a:rPr lang="ja" sz="1100"/>
              <a:t>新規性・差分</a:t>
            </a:r>
            <a:br>
              <a:rPr lang="ja" sz="1100"/>
            </a:br>
            <a:r>
              <a:rPr lang="ja" sz="722"/>
              <a:t>自己生成された例を用いる</a:t>
            </a:r>
            <a:br>
              <a:rPr lang="ja" sz="722"/>
            </a:br>
            <a:r>
              <a:rPr lang="ja" sz="722"/>
              <a:t>広範な問題解決の知識を活用</a:t>
            </a:r>
            <a:br>
              <a:rPr lang="ja" sz="722"/>
            </a:br>
            <a:r>
              <a:rPr lang="ja" sz="722"/>
              <a:t>自己生成された例+知識から、高度な出力を生成</a:t>
            </a:r>
            <a:endParaRPr sz="722"/>
          </a:p>
          <a:p>
            <a:pPr indent="0" lvl="0" marL="0" rtl="0" algn="l">
              <a:spcBef>
                <a:spcPts val="1200"/>
              </a:spcBef>
              <a:spcAft>
                <a:spcPts val="1200"/>
              </a:spcAft>
              <a:buSzPts val="1018"/>
              <a:buNone/>
            </a:pPr>
            <a:r>
              <a:rPr lang="ja" sz="1100"/>
              <a:t>手法</a:t>
            </a:r>
            <a:br>
              <a:rPr lang="ja" sz="722"/>
            </a:br>
            <a:r>
              <a:rPr lang="ja" sz="722"/>
              <a:t>人間が新しい問題に取り組む際に過去の経験を思い出し、類推する方法を参考に</a:t>
            </a:r>
            <a:br>
              <a:rPr lang="ja" sz="722"/>
            </a:br>
            <a:r>
              <a:rPr lang="ja" sz="722"/>
              <a:t>出力に、モデルに関連する例や知識を自己生成させることで、新しい問題を</a:t>
            </a:r>
            <a:br>
              <a:rPr lang="ja" sz="722"/>
            </a:br>
            <a:r>
              <a:rPr lang="ja" sz="722"/>
              <a:t>解決するためのコンテキスト内での学習を行います。</a:t>
            </a:r>
            <a:br>
              <a:rPr lang="ja" sz="722"/>
            </a:br>
            <a:r>
              <a:rPr lang="ja" sz="722"/>
              <a:t>目標となる問題を解決するためにプロンプトとして「関連する過去の問題や</a:t>
            </a:r>
            <a:br>
              <a:rPr lang="ja" sz="722"/>
            </a:br>
            <a:r>
              <a:rPr lang="ja" sz="722"/>
              <a:t>関連性のある明確な問題を3つ思い浮かべる。それぞれの問題について説明し、</a:t>
            </a:r>
            <a:br>
              <a:rPr lang="ja" sz="722"/>
            </a:br>
            <a:r>
              <a:rPr lang="ja" sz="722"/>
              <a:t>解決策を説明しなさい。」などの指示を追加します。</a:t>
            </a:r>
            <a:br>
              <a:rPr lang="ja" sz="722"/>
            </a:br>
            <a:r>
              <a:rPr lang="ja" sz="722"/>
              <a:t>これによりラベルなしでの推論の詳細情報を作ります</a:t>
            </a:r>
            <a:br>
              <a:rPr lang="ja" sz="722"/>
            </a:br>
            <a:r>
              <a:rPr lang="ja" sz="722"/>
              <a:t>また、「チュートリアルとして問題の核となる概念を特定し、</a:t>
            </a:r>
            <a:br>
              <a:rPr lang="ja" sz="722"/>
            </a:br>
            <a:r>
              <a:rPr lang="ja" sz="722"/>
              <a:t>チュートリアルを行ってください。」といった指示をプロンプトに追加すること</a:t>
            </a:r>
            <a:br>
              <a:rPr lang="ja" sz="722"/>
            </a:br>
            <a:r>
              <a:rPr lang="ja" sz="722"/>
              <a:t>でコード生成においても知識を最初に生成することが良い結果になることが</a:t>
            </a:r>
            <a:br>
              <a:rPr lang="ja" sz="722"/>
            </a:br>
            <a:r>
              <a:rPr lang="ja" sz="722"/>
              <a:t>わかっています</a:t>
            </a:r>
            <a:br>
              <a:rPr lang="ja" sz="722"/>
            </a:br>
            <a:r>
              <a:rPr lang="ja" sz="722"/>
              <a:t>プロンプト例</a:t>
            </a:r>
            <a:br>
              <a:rPr lang="ja" sz="722"/>
            </a:br>
            <a:r>
              <a:rPr lang="ja" sz="722"/>
              <a:t># Instruction:</a:t>
            </a:r>
            <a:br>
              <a:rPr lang="ja" sz="722"/>
            </a:br>
            <a:r>
              <a:rPr lang="ja" sz="722"/>
              <a:t>## Recall relevant exemplars:</a:t>
            </a:r>
            <a:br>
              <a:rPr lang="ja" sz="722"/>
            </a:br>
            <a:r>
              <a:rPr lang="ja" sz="722"/>
              <a:t>## Solve the initial problem:</a:t>
            </a:r>
            <a:endParaRPr sz="722"/>
          </a:p>
        </p:txBody>
      </p:sp>
      <p:pic>
        <p:nvPicPr>
          <p:cNvPr id="379" name="Google Shape;379;p50"/>
          <p:cNvPicPr preferRelativeResize="0"/>
          <p:nvPr/>
        </p:nvPicPr>
        <p:blipFill>
          <a:blip r:embed="rId3">
            <a:alphaModFix/>
          </a:blip>
          <a:stretch>
            <a:fillRect/>
          </a:stretch>
        </p:blipFill>
        <p:spPr>
          <a:xfrm>
            <a:off x="3470025" y="411076"/>
            <a:ext cx="5645025" cy="3512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Precise Zero-Shot Dense Retrieval without Relevance Labels(HyDE)</a:t>
            </a:r>
            <a:r>
              <a:rPr lang="ja" sz="1569" u="sng"/>
              <a:t> 2022</a:t>
            </a:r>
            <a:endParaRPr sz="1469" u="sng"/>
          </a:p>
          <a:p>
            <a:pPr indent="0" lvl="0" marL="0" rtl="0" algn="l">
              <a:spcBef>
                <a:spcPts val="1200"/>
              </a:spcBef>
              <a:spcAft>
                <a:spcPts val="0"/>
              </a:spcAft>
              <a:buSzPts val="1018"/>
              <a:buNone/>
            </a:pPr>
            <a:r>
              <a:rPr lang="ja" sz="1100"/>
              <a:t>概要</a:t>
            </a:r>
            <a:br>
              <a:rPr lang="ja" sz="722"/>
            </a:br>
            <a:r>
              <a:rPr lang="ja" sz="722"/>
              <a:t>ベクトル検索において入力をベクトル化して検索を行うのではなく、HyDE（Hypothetical Document Embeddings：仮説的文書埋め込み）を用いて、関連性パターンを捉えた仮説的文書を生成、それを埋め込みベクトル化して検索を行うする。HyDEはウェブ検索、QA、事実検証、様々な言語における検索性能を大幅に向上させる(ちょっと疑問符)。https://github.com/texttron/hyde</a:t>
            </a:r>
            <a:endParaRPr sz="722"/>
          </a:p>
          <a:p>
            <a:pPr indent="0" lvl="0" marL="0" rtl="0" algn="l">
              <a:spcBef>
                <a:spcPts val="1200"/>
              </a:spcBef>
              <a:spcAft>
                <a:spcPts val="1200"/>
              </a:spcAft>
              <a:buSzPts val="1018"/>
              <a:buNone/>
            </a:pPr>
            <a:r>
              <a:rPr lang="ja" sz="1100"/>
              <a:t>新規性・差分</a:t>
            </a:r>
            <a:br>
              <a:rPr lang="ja" sz="722"/>
            </a:br>
            <a:r>
              <a:rPr lang="ja" sz="722"/>
              <a:t>入力とベクトルストアでの文章検索自己生成された例+知識から、高度な出力を生成</a:t>
            </a:r>
            <a:br>
              <a:rPr lang="ja" sz="722"/>
            </a:br>
            <a:r>
              <a:rPr lang="ja" sz="722"/>
              <a:t>HyDEは検索システムの初期の性能が特に良いです</a:t>
            </a:r>
            <a:endParaRPr sz="722"/>
          </a:p>
        </p:txBody>
      </p:sp>
      <p:pic>
        <p:nvPicPr>
          <p:cNvPr id="385" name="Google Shape;385;p51"/>
          <p:cNvPicPr preferRelativeResize="0"/>
          <p:nvPr/>
        </p:nvPicPr>
        <p:blipFill>
          <a:blip r:embed="rId3">
            <a:alphaModFix/>
          </a:blip>
          <a:stretch>
            <a:fillRect/>
          </a:stretch>
        </p:blipFill>
        <p:spPr>
          <a:xfrm>
            <a:off x="0" y="1914352"/>
            <a:ext cx="9144003" cy="3129848"/>
          </a:xfrm>
          <a:prstGeom prst="rect">
            <a:avLst/>
          </a:prstGeom>
          <a:noFill/>
          <a:ln>
            <a:noFill/>
          </a:ln>
        </p:spPr>
      </p:pic>
      <p:sp>
        <p:nvSpPr>
          <p:cNvPr id="386" name="Google Shape;386;p51"/>
          <p:cNvSpPr txBox="1"/>
          <p:nvPr/>
        </p:nvSpPr>
        <p:spPr>
          <a:xfrm>
            <a:off x="6924300" y="1215625"/>
            <a:ext cx="2219700" cy="615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Web Search</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Please write a passage to answer the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Question: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Passage:</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Active Retrieval Augmented Generation</a:t>
            </a:r>
            <a:r>
              <a:rPr lang="ja" sz="1569" u="sng"/>
              <a:t>(</a:t>
            </a:r>
            <a:r>
              <a:rPr lang="ja" sz="1569" u="sng"/>
              <a:t>FLARE</a:t>
            </a:r>
            <a:r>
              <a:rPr lang="ja" sz="1569" u="sng"/>
              <a:t>) 2023</a:t>
            </a:r>
            <a:endParaRPr sz="1469" u="sng"/>
          </a:p>
          <a:p>
            <a:pPr indent="0" lvl="0" marL="0" rtl="0" algn="l">
              <a:spcBef>
                <a:spcPts val="1200"/>
              </a:spcBef>
              <a:spcAft>
                <a:spcPts val="0"/>
              </a:spcAft>
              <a:buSzPts val="1018"/>
              <a:buNone/>
            </a:pPr>
            <a:r>
              <a:rPr lang="ja" sz="1100"/>
              <a:t>概要</a:t>
            </a:r>
            <a:br>
              <a:rPr lang="ja" sz="722"/>
            </a:br>
            <a:r>
              <a:rPr lang="ja" sz="722"/>
              <a:t>外部知識から情報を取得することでLLMを学習時以降の情報を使用して回答を生成できる。通常は入力に対して一回の情報検索しか行わないが、Forward-Looking Active REtrieval augmented generation (FLARE)では、生成した文章の確率が指定した以上になるまで繰り返し検索を行う</a:t>
            </a:r>
            <a:br>
              <a:rPr lang="ja" sz="722"/>
            </a:br>
            <a:r>
              <a:rPr lang="ja" sz="722"/>
              <a:t>https://github.com/jzbjyb/FLARE</a:t>
            </a:r>
            <a:endParaRPr sz="722"/>
          </a:p>
          <a:p>
            <a:pPr indent="0" lvl="0" marL="0" rtl="0" algn="l">
              <a:spcBef>
                <a:spcPts val="1200"/>
              </a:spcBef>
              <a:spcAft>
                <a:spcPts val="1200"/>
              </a:spcAft>
              <a:buSzPts val="1018"/>
              <a:buNone/>
            </a:pPr>
            <a:r>
              <a:rPr lang="ja" sz="1100"/>
              <a:t>新規性・差分</a:t>
            </a:r>
            <a:br>
              <a:rPr lang="ja" sz="722"/>
            </a:br>
            <a:r>
              <a:rPr lang="ja" sz="722"/>
              <a:t>情報検索を設定した確率を満たすまで何回も検索結果を使用して文章を生成する</a:t>
            </a:r>
            <a:endParaRPr sz="722"/>
          </a:p>
        </p:txBody>
      </p:sp>
      <p:pic>
        <p:nvPicPr>
          <p:cNvPr id="392" name="Google Shape;392;p52"/>
          <p:cNvPicPr preferRelativeResize="0"/>
          <p:nvPr/>
        </p:nvPicPr>
        <p:blipFill>
          <a:blip r:embed="rId3">
            <a:alphaModFix/>
          </a:blip>
          <a:stretch>
            <a:fillRect/>
          </a:stretch>
        </p:blipFill>
        <p:spPr>
          <a:xfrm>
            <a:off x="4883750" y="1808750"/>
            <a:ext cx="2971800" cy="3143250"/>
          </a:xfrm>
          <a:prstGeom prst="rect">
            <a:avLst/>
          </a:prstGeom>
          <a:noFill/>
          <a:ln>
            <a:noFill/>
          </a:ln>
        </p:spPr>
      </p:pic>
      <p:sp>
        <p:nvSpPr>
          <p:cNvPr id="393" name="Google Shape;393;p52"/>
          <p:cNvSpPr txBox="1"/>
          <p:nvPr/>
        </p:nvSpPr>
        <p:spPr>
          <a:xfrm>
            <a:off x="303100" y="180875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検索指示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 1. LMに検索クエリを生成させるための指示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クエリ。</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いくつかの検索関連の例文。</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スキル2. LMに特定の下流タスク（例：マルチホップQA）を実行させるための</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特定のダウンストリームタスク（例：マルチホップ QA）を実行するように LM を誘導する指示。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タスク関連の例題</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LM がスキル 1 とスキル 2 を組み合わせてテストケース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と 2 を組み合わせてテストケースとする。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テストケースの入力</a:t>
            </a:r>
            <a:endParaRPr sz="700">
              <a:solidFill>
                <a:schemeClr val="accent3"/>
              </a:solidFill>
              <a:latin typeface="Proxima Nova"/>
              <a:ea typeface="Proxima Nova"/>
              <a:cs typeface="Proxima Nova"/>
              <a:sym typeface="Proxima Nova"/>
            </a:endParaRPr>
          </a:p>
        </p:txBody>
      </p:sp>
      <p:sp>
        <p:nvSpPr>
          <p:cNvPr id="394" name="Google Shape;394;p52"/>
          <p:cNvSpPr txBox="1"/>
          <p:nvPr/>
        </p:nvSpPr>
        <p:spPr>
          <a:xfrm>
            <a:off x="303100" y="336750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セルフアスクによるマルチホップQA</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質問 テオドール・ヘッカーとハリー・ヴォーン・ワトキンスはどちらが長生き？</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ヴォーン・ワトキンス？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ここでフォローアップの質問は必要ですか？はい。</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フォローアップです： テオドール・ヘッカーは何歳で亡くなりましたか？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テオドール・ヘッカーは65歳でした。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 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ハリー・ヴォーン・ワトキンスは69歳でした。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最終的な答えは、ハリー・ヴォーン・ワトキンスです。</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9239"/>
              <a:buNone/>
            </a:pPr>
            <a:r>
              <a:rPr lang="ja" sz="1469" u="sng"/>
              <a:t>Enhancing Zero-Shot Chain-of-Thought Reasoning in Large Language Models through Logic</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プロンプトフレームワークLogical Chain-of-Thought(LogiCoT)を提案。CoTを発展させ生成の際に論理的な整合性をチェックするようにします。https://github.com/csitfun/LogiCoT</a:t>
            </a:r>
            <a:endParaRPr sz="722"/>
          </a:p>
          <a:p>
            <a:pPr indent="0" lvl="0" marL="0" rtl="0" algn="l">
              <a:spcBef>
                <a:spcPts val="1200"/>
              </a:spcBef>
              <a:spcAft>
                <a:spcPts val="0"/>
              </a:spcAft>
              <a:buSzPct val="92500"/>
              <a:buNone/>
            </a:pPr>
            <a:r>
              <a:rPr lang="ja" sz="1100"/>
              <a:t>手法</a:t>
            </a:r>
            <a:br>
              <a:rPr lang="ja" sz="1100"/>
            </a:br>
            <a:r>
              <a:rPr lang="ja" sz="722"/>
              <a:t>CoTでは途中の生成失敗(赤)により残りの推論が信用できなくなります。対策としてLogiCoTでは思考・検証・修正のプロンプトを作成。検証に合格した(青)物を採用し、合格しなかったものを修正(黄)します。</a:t>
            </a:r>
            <a:endParaRPr sz="722"/>
          </a:p>
          <a:p>
            <a:pPr indent="0" lvl="0" marL="0" rtl="0" algn="l">
              <a:spcBef>
                <a:spcPts val="1200"/>
              </a:spcBef>
              <a:spcAft>
                <a:spcPts val="0"/>
              </a:spcAft>
              <a:buSzPct val="92500"/>
              <a:buNone/>
            </a:pPr>
            <a:r>
              <a:rPr lang="ja" sz="1100"/>
              <a:t>プロンプト例</a:t>
            </a:r>
            <a:br>
              <a:rPr lang="ja" sz="1100"/>
            </a:br>
            <a:r>
              <a:rPr lang="ja" sz="722"/>
              <a:t>成功事例</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endParaRPr sz="722"/>
          </a:p>
          <a:p>
            <a:pPr indent="0" lvl="0" marL="0" rtl="0" algn="l">
              <a:spcBef>
                <a:spcPts val="1200"/>
              </a:spcBef>
              <a:spcAft>
                <a:spcPts val="0"/>
              </a:spcAft>
              <a:buNone/>
            </a:pPr>
            <a:r>
              <a:rPr lang="ja" sz="722"/>
              <a:t>回答:</a:t>
            </a:r>
            <a:br>
              <a:rPr lang="ja" sz="722"/>
            </a:br>
            <a:r>
              <a:rPr lang="ja" sz="722"/>
              <a:t>#1. 最初に、テリーが30日間で購入する必要がある4つ入りのヨーグルトのパックの数を決定する必要があります。</a:t>
            </a:r>
            <a:br>
              <a:rPr lang="ja" sz="722"/>
            </a:br>
            <a:r>
              <a:rPr lang="ja" sz="722"/>
              <a:t>これを行うには、30を4で割ります: 30 / 4 = 7.5</a:t>
            </a:r>
            <a:br>
              <a:rPr lang="ja" sz="722"/>
            </a:br>
            <a:r>
              <a:rPr lang="ja" sz="722"/>
              <a:t>#2. テリーはパックの一部を購入することはできませんので、最も近い整数に切り上げます: 8</a:t>
            </a:r>
            <a:br>
              <a:rPr lang="ja" sz="722"/>
            </a:br>
            <a:r>
              <a:rPr lang="ja" sz="722"/>
              <a:t>#3. 次に、テリーが購入する個々のヨーグルトの数を決定する必要があります。</a:t>
            </a:r>
            <a:br>
              <a:rPr lang="ja" sz="722"/>
            </a:br>
            <a:r>
              <a:rPr lang="ja" sz="722"/>
              <a:t>これを行うには、パックの数にパックあたりのヨーグルトの数を掛けます: 8 * 4 = 32</a:t>
            </a:r>
            <a:br>
              <a:rPr lang="ja" sz="722"/>
            </a:br>
            <a:r>
              <a:rPr lang="ja" sz="722"/>
              <a:t>#4. 最終的に、テリーがヨーグルトに使う金額を決定する必要があります。</a:t>
            </a:r>
            <a:br>
              <a:rPr lang="ja" sz="722"/>
            </a:br>
            <a:r>
              <a:rPr lang="ja" sz="722"/>
              <a:t>これを行うには、ヨーグルトの総数をドルあたりのヨーグルトの数で割ります: 32 / 4 = 8</a:t>
            </a:r>
            <a:br>
              <a:rPr lang="ja" sz="722"/>
            </a:br>
            <a:r>
              <a:rPr lang="ja" sz="722"/>
              <a:t>したがって、テリーは30日間で$8.00をヨーグルトに使います。</a:t>
            </a:r>
            <a:endParaRPr sz="722"/>
          </a:p>
          <a:p>
            <a:pPr indent="0" lvl="0" marL="0" rtl="0" algn="l">
              <a:spcBef>
                <a:spcPts val="1200"/>
              </a:spcBef>
              <a:spcAft>
                <a:spcPts val="1200"/>
              </a:spcAft>
              <a:buNone/>
            </a:pPr>
            <a:r>
              <a:rPr lang="ja" sz="722"/>
              <a:t>ステップ#1の確認</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br>
              <a:rPr lang="ja" sz="722"/>
            </a:br>
            <a:r>
              <a:rPr lang="ja" sz="722"/>
              <a:t>回答:</a:t>
            </a:r>
            <a:br>
              <a:rPr lang="ja" sz="722"/>
            </a:br>
            <a:r>
              <a:rPr lang="ja" sz="722"/>
              <a:t>ステップ#1の次のステップの確認:</a:t>
            </a:r>
            <a:br>
              <a:rPr lang="ja" sz="722"/>
            </a:br>
            <a:r>
              <a:rPr lang="ja" sz="722"/>
              <a:t>#1. 最初に、テリーが30日間で購入する必要がある4つ入りのヨーグルトのパックの数を決定する必要があります。これを行うには、30を4で割ります: 30 / 4 = 7.5</a:t>
            </a:r>
            <a:br>
              <a:rPr lang="ja" sz="722"/>
            </a:br>
            <a:r>
              <a:rPr lang="ja" sz="722"/>
              <a:t>異なるレビュー（XとY）をチェックしましょう。</a:t>
            </a:r>
            <a:br>
              <a:rPr lang="ja" sz="722"/>
            </a:br>
            <a:r>
              <a:rPr lang="ja" sz="722"/>
              <a:t>より妥当な方をサポートし、もう一方を批判してください。</a:t>
            </a:r>
            <a:br>
              <a:rPr lang="ja" sz="722"/>
            </a:br>
            <a:r>
              <a:rPr lang="ja" sz="722"/>
              <a:t>レビューX: &lt;レビュー&gt; ステップ#1は真実です。なぜならテリーは1日に2つのヨーグルトを食べ、それぞれのパックには4つのヨーグルトが入っています。したがって、テリーが30日間で購入する必要がある4つ入りのヨーグルトのパックの数を決定するためには、30を4で割る必要があります。 &lt;/レビュー&gt;</a:t>
            </a:r>
            <a:br>
              <a:rPr lang="ja" sz="722"/>
            </a:br>
            <a:r>
              <a:rPr lang="ja" sz="722"/>
              <a:t>レビューY: &lt;レビュー&gt; ステップ#1は誤りです。なぜなら質問はテリーが1日に2つのヨーグルトを食べると述べており、4つではありません。したがって、テリーが30日間で購入する必要がある4つ入りのヨーグルトのパックの数を仮定することはできません。</a:t>
            </a:r>
            <a:br>
              <a:rPr lang="ja" sz="722"/>
            </a:br>
            <a:r>
              <a:rPr lang="ja" sz="722"/>
              <a:t>代わりに、30日間でテリーが購入する必要がある個々のヨーグルトの数を計算する必要があります。テリーは1日に2つのヨーグルトを食べるので、2を30で掛けます: 2 * 30 = 60。</a:t>
            </a:r>
            <a:br>
              <a:rPr lang="ja" sz="722"/>
            </a:br>
            <a:r>
              <a:rPr lang="ja" sz="722"/>
              <a:t>次に、個々のヨーグルトのコストを決定する必要があります。セール価格は4つのヨーグルトで$5.00なので、それぞれのヨーグルトは$5.00 / 4 = $1.25です。</a:t>
            </a:r>
            <a:br>
              <a:rPr lang="ja" sz="722"/>
            </a:br>
            <a:r>
              <a:rPr lang="ja" sz="722"/>
              <a:t>最後に、30日間でテリーがヨーグルトに使う金額を計算することができます。ヨーグルトの数（60）をヨーグルトあたりのコスト（$1.25）で掛けると、60 * $1.25 = $75になります。</a:t>
            </a:r>
            <a:br>
              <a:rPr lang="ja" sz="722"/>
            </a:br>
            <a:r>
              <a:rPr lang="ja" sz="722"/>
              <a:t>したがって、テリーは30日間で$75をヨーグルトに使います。 &lt;/レビュー&gt;</a:t>
            </a:r>
            <a:br>
              <a:rPr lang="ja" sz="722"/>
            </a:br>
            <a:r>
              <a:rPr lang="ja" sz="722"/>
              <a:t>それでは一つずつ分析してみましょう:</a:t>
            </a:r>
            <a:br>
              <a:rPr lang="ja" sz="722"/>
            </a:br>
            <a:r>
              <a:rPr lang="ja" sz="722"/>
              <a:t>I. ステップ#1の確認をサポートするための前提と前のステップは何ですか？（サポートとして正確な引用を引用してください。）</a:t>
            </a:r>
            <a:br>
              <a:rPr lang="ja" sz="722"/>
            </a:br>
            <a:r>
              <a:rPr lang="ja" sz="722"/>
              <a:t>II. 誤っているレビューを批判してください。（検討中のステップが一度に問題全体に取り組む必要はありません。）</a:t>
            </a:r>
            <a:br>
              <a:rPr lang="ja" sz="722"/>
            </a:br>
            <a:r>
              <a:rPr lang="ja" sz="722"/>
              <a:t>最後に、ステップ#1が真実か偽かを特定してください。</a:t>
            </a:r>
            <a:br>
              <a:rPr lang="ja" sz="722"/>
            </a:br>
            <a:r>
              <a:rPr lang="ja" sz="722"/>
              <a:t>分析と結論:</a:t>
            </a:r>
            <a:br>
              <a:rPr lang="ja" sz="722"/>
            </a:br>
            <a:r>
              <a:rPr lang="ja" sz="722"/>
              <a:t>I. ステップ#1の確認をサポートする前提は、テリーが1日に2つのヨーグルトを食べ、ヨーグルトが4つで$5.00のセール中であるということです。</a:t>
            </a:r>
            <a:br>
              <a:rPr lang="ja" sz="722"/>
            </a:br>
            <a:r>
              <a:rPr lang="ja" sz="722"/>
              <a:t>II. 誤っているレビュー（レビューX）は、質問で与えられた情報を誤解しており、テリーが1日に4つのヨーグルトを食べると誤解しています。これは質問文にはなく、テリーは1日に2つのヨーグルトを食べると述べています。</a:t>
            </a:r>
            <a:br>
              <a:rPr lang="ja" sz="722"/>
            </a:br>
            <a:r>
              <a:rPr lang="ja" sz="722"/>
              <a:t>最終結論: ステップ#1は偽です。レビューYの分析が正しいです。</a:t>
            </a:r>
            <a:endParaRPr sz="722"/>
          </a:p>
        </p:txBody>
      </p:sp>
      <p:pic>
        <p:nvPicPr>
          <p:cNvPr id="400" name="Google Shape;400;p53"/>
          <p:cNvPicPr preferRelativeResize="0"/>
          <p:nvPr/>
        </p:nvPicPr>
        <p:blipFill>
          <a:blip r:embed="rId3">
            <a:alphaModFix/>
          </a:blip>
          <a:stretch>
            <a:fillRect/>
          </a:stretch>
        </p:blipFill>
        <p:spPr>
          <a:xfrm>
            <a:off x="4128550" y="1097575"/>
            <a:ext cx="2448050" cy="1975600"/>
          </a:xfrm>
          <a:prstGeom prst="rect">
            <a:avLst/>
          </a:prstGeom>
          <a:noFill/>
          <a:ln>
            <a:noFill/>
          </a:ln>
        </p:spPr>
      </p:pic>
      <p:pic>
        <p:nvPicPr>
          <p:cNvPr id="401" name="Google Shape;401;p53"/>
          <p:cNvPicPr preferRelativeResize="0"/>
          <p:nvPr/>
        </p:nvPicPr>
        <p:blipFill>
          <a:blip r:embed="rId4">
            <a:alphaModFix/>
          </a:blip>
          <a:stretch>
            <a:fillRect/>
          </a:stretch>
        </p:blipFill>
        <p:spPr>
          <a:xfrm>
            <a:off x="6768613" y="1097575"/>
            <a:ext cx="2177960" cy="1975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Element-aware Summarization with Large Language Models: Expert-aligned Evaluation and Chain-of-Thought Method</a:t>
            </a:r>
            <a:r>
              <a:rPr lang="ja" sz="1269" u="sng"/>
              <a:t> 2023  </a:t>
            </a:r>
            <a:endParaRPr sz="1269" u="sng"/>
          </a:p>
          <a:p>
            <a:pPr indent="0" lvl="0" marL="0" rtl="0" algn="l">
              <a:spcBef>
                <a:spcPts val="1200"/>
              </a:spcBef>
              <a:spcAft>
                <a:spcPts val="0"/>
              </a:spcAft>
              <a:buSzPts val="1018"/>
              <a:buNone/>
            </a:pPr>
            <a:r>
              <a:rPr lang="ja" sz="1100"/>
              <a:t>概要</a:t>
            </a:r>
            <a:br>
              <a:rPr lang="ja" sz="722"/>
            </a:br>
            <a:r>
              <a:rPr lang="ja" sz="722"/>
              <a:t>コミュニケーション理論[Lasswell's model of communication](https://en.wikipedia.org/wiki/Lasswell%27s_model_of_communication)を基に概要を要約するSummary Chain-of-Thought (SumCoT) を提案</a:t>
            </a:r>
            <a:br>
              <a:rPr lang="ja" sz="722"/>
            </a:br>
            <a:r>
              <a:rPr lang="ja" sz="722"/>
              <a:t>要約したいデータからエンティティ、日付、発生している出来事、結果を抽出します。この抽出結果を基に可能な限り多くのノイズを除去し、そのデータを使用して要約を実施します。</a:t>
            </a:r>
            <a:br>
              <a:rPr lang="ja" sz="722"/>
            </a:br>
            <a:r>
              <a:rPr lang="ja" sz="722"/>
              <a:t>https://github.com/Alsace08/SumCoT</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1100"/>
          </a:p>
          <a:p>
            <a:pPr indent="0" lvl="0" marL="0" rtl="0" algn="l">
              <a:spcBef>
                <a:spcPts val="1200"/>
              </a:spcBef>
              <a:spcAft>
                <a:spcPts val="0"/>
              </a:spcAft>
              <a:buSzPts val="1018"/>
              <a:buNone/>
            </a:pPr>
            <a:r>
              <a:rPr lang="ja" sz="1100"/>
              <a:t>プロンプト</a:t>
            </a:r>
            <a:endParaRPr sz="722"/>
          </a:p>
          <a:p>
            <a:pPr indent="0" lvl="0" marL="0" rtl="0" algn="l">
              <a:spcBef>
                <a:spcPts val="1200"/>
              </a:spcBef>
              <a:spcAft>
                <a:spcPts val="1200"/>
              </a:spcAft>
              <a:buSzPts val="1018"/>
              <a:buNone/>
            </a:pPr>
            <a:r>
              <a:rPr lang="ja" sz="722"/>
              <a:t>ノイズ除去:</a:t>
            </a:r>
            <a:br>
              <a:rPr lang="ja" sz="722"/>
            </a:br>
            <a:r>
              <a:rPr lang="ja" sz="722"/>
              <a:t>What are the important entities in this document?    この文書で重要な主体は何か？</a:t>
            </a:r>
            <a:br>
              <a:rPr lang="ja" sz="722"/>
            </a:br>
            <a:r>
              <a:rPr lang="ja" sz="722"/>
              <a:t>What are the important dates in this document?       この文書で重要な日付は何か？</a:t>
            </a:r>
            <a:br>
              <a:rPr lang="ja" sz="722"/>
            </a:br>
            <a:r>
              <a:rPr lang="ja" sz="722"/>
              <a:t>What events are happening in this document?         この文書ではどんな出来事が起きているのか？</a:t>
            </a:r>
            <a:br>
              <a:rPr lang="ja" sz="722"/>
            </a:br>
            <a:r>
              <a:rPr lang="ja" sz="722"/>
              <a:t>What is the result of these events?                             これらの出来事の結果は何ですか？</a:t>
            </a:r>
            <a:br>
              <a:rPr lang="ja" sz="722"/>
            </a:br>
            <a:r>
              <a:rPr lang="ja" sz="722"/>
              <a:t>Please answer the above questions:                          以上の質問に答えてください：</a:t>
            </a:r>
            <a:endParaRPr sz="722"/>
          </a:p>
        </p:txBody>
      </p:sp>
      <p:pic>
        <p:nvPicPr>
          <p:cNvPr id="407" name="Google Shape;407;p54"/>
          <p:cNvPicPr preferRelativeResize="0"/>
          <p:nvPr/>
        </p:nvPicPr>
        <p:blipFill>
          <a:blip r:embed="rId3">
            <a:alphaModFix/>
          </a:blip>
          <a:stretch>
            <a:fillRect/>
          </a:stretch>
        </p:blipFill>
        <p:spPr>
          <a:xfrm>
            <a:off x="4675650" y="1310525"/>
            <a:ext cx="3790700" cy="1913851"/>
          </a:xfrm>
          <a:prstGeom prst="rect">
            <a:avLst/>
          </a:prstGeom>
          <a:noFill/>
          <a:ln>
            <a:noFill/>
          </a:ln>
        </p:spPr>
      </p:pic>
      <p:pic>
        <p:nvPicPr>
          <p:cNvPr id="408" name="Google Shape;408;p54"/>
          <p:cNvPicPr preferRelativeResize="0"/>
          <p:nvPr/>
        </p:nvPicPr>
        <p:blipFill>
          <a:blip r:embed="rId4">
            <a:alphaModFix/>
          </a:blip>
          <a:stretch>
            <a:fillRect/>
          </a:stretch>
        </p:blipFill>
        <p:spPr>
          <a:xfrm>
            <a:off x="549950" y="1310525"/>
            <a:ext cx="3158400" cy="1913848"/>
          </a:xfrm>
          <a:prstGeom prst="rect">
            <a:avLst/>
          </a:prstGeom>
          <a:noFill/>
          <a:ln>
            <a:noFill/>
          </a:ln>
        </p:spPr>
      </p:pic>
      <p:sp>
        <p:nvSpPr>
          <p:cNvPr id="409" name="Google Shape;409;p54"/>
          <p:cNvSpPr txBox="1"/>
          <p:nvPr/>
        </p:nvSpPr>
        <p:spPr>
          <a:xfrm>
            <a:off x="4167525" y="3798175"/>
            <a:ext cx="4849500" cy="9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22">
                <a:solidFill>
                  <a:schemeClr val="accent3"/>
                </a:solidFill>
                <a:latin typeface="Proxima Nova"/>
                <a:ea typeface="Proxima Nova"/>
                <a:cs typeface="Proxima Nova"/>
                <a:sym typeface="Proxima Nova"/>
              </a:rPr>
              <a:t>最終の要約: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以上の情報を統合し、記事をまとめましょう：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in one sentence:    上記の情報を統合し、記事を一文で要約しましょう：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上記の記事を要約してください：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in one sentence:     上記の記事を一文で要約しなさい：</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Instructive Dialogue Summarization with Query Aggregations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対話要約をクエリの調整を行うInstructDS(Instructive Dialogue Summarization)提案。クエリベースの要約をクエリ・対話・要約のトリプル(QDS)の３項を合成する3段階のアプローチを使い要約を行う</a:t>
            </a:r>
            <a:br>
              <a:rPr lang="ja" sz="722"/>
            </a:br>
            <a:r>
              <a:rPr lang="ja" sz="722"/>
              <a:t>InstructDSはユーザーの指示を明示的に考慮しながら対話を要約するテキスト生成モデル</a:t>
            </a:r>
            <a:br>
              <a:rPr lang="ja" sz="722"/>
            </a:br>
            <a:r>
              <a:rPr lang="ja" sz="1100"/>
              <a:t>手法</a:t>
            </a:r>
            <a:br>
              <a:rPr lang="ja" sz="722"/>
            </a:br>
            <a:r>
              <a:rPr lang="ja" sz="722"/>
              <a:t>クエリ・対話・要約のトリプルの生成</a:t>
            </a:r>
            <a:br>
              <a:rPr lang="ja" sz="722"/>
            </a:br>
            <a:r>
              <a:rPr lang="ja" sz="722"/>
              <a:t>1. 完全な要約からクエリを生成: Flan-T5-XLというモデルを使用して、クエリ生成のための質問生成能力を活用し、複数の候補クエリを生成</a:t>
            </a:r>
            <a:br>
              <a:rPr lang="ja" sz="722"/>
            </a:br>
            <a:r>
              <a:rPr lang="ja" sz="722"/>
              <a:t>質問生成能力を使ってクエリを生成</a:t>
            </a:r>
            <a:br>
              <a:rPr lang="ja" sz="722"/>
            </a:br>
            <a:r>
              <a:rPr lang="ja" sz="722"/>
              <a:t>2. クエリのフィルタリング: 生成されたクエリの中から回答不可能なクエリや重複するクエリを取り除く</a:t>
            </a:r>
            <a:br>
              <a:rPr lang="ja" sz="722"/>
            </a:br>
            <a:r>
              <a:rPr lang="ja" sz="722"/>
              <a:t>クエリのバリデーションと多様性を確保するために、テキストベースのフィルタリングと意味ベースのフィルタリングの実施</a:t>
            </a:r>
            <a:br>
              <a:rPr lang="ja" sz="722"/>
            </a:br>
            <a:r>
              <a:rPr lang="ja" sz="722"/>
              <a:t>テキストベースのフィルタリングでは、モデルXを使用してクエリのバリデーションを実施。</a:t>
            </a:r>
            <a:br>
              <a:rPr lang="ja" sz="722"/>
            </a:br>
            <a:r>
              <a:rPr lang="ja" sz="722"/>
              <a:t>意味ベースのフィルタリングでは、類似するクエリを削除。 </a:t>
            </a:r>
            <a:br>
              <a:rPr lang="ja" sz="722"/>
            </a:br>
            <a:r>
              <a:rPr lang="ja" sz="722"/>
              <a:t>意味ベースのフィルタリングでは、類似度スコアを計算するために正規化されたBERTScoreを使用し、類似しているクエリを削除</a:t>
            </a:r>
            <a:br>
              <a:rPr lang="ja" sz="722"/>
            </a:br>
            <a:r>
              <a:rPr lang="ja" sz="722"/>
              <a:t>3. クエリに基づいた要約の生成: クエリと完全な要約を入力として使用し、より密度の高い要約を生成</a:t>
            </a:r>
            <a:endParaRPr sz="722"/>
          </a:p>
          <a:p>
            <a:pPr indent="0" lvl="0" marL="0" rtl="0" algn="l">
              <a:spcBef>
                <a:spcPts val="1200"/>
              </a:spcBef>
              <a:spcAft>
                <a:spcPts val="1200"/>
              </a:spcAft>
              <a:buSzPts val="1018"/>
              <a:buNone/>
            </a:pPr>
            <a:r>
              <a:rPr lang="ja" sz="722"/>
              <a:t>モデルXによるクエリベースの要約の生成は困難であり、逆に要約からクエリベースの要約を生成することは比較的簡単で、</a:t>
            </a:r>
            <a:br>
              <a:rPr lang="ja" sz="722"/>
            </a:br>
            <a:r>
              <a:rPr lang="ja" sz="722"/>
              <a:t>より簡潔で構造化された情報源から情報を抽出することができるため、品質が保証されます </a:t>
            </a:r>
            <a:endParaRPr sz="722"/>
          </a:p>
        </p:txBody>
      </p:sp>
      <p:pic>
        <p:nvPicPr>
          <p:cNvPr id="415" name="Google Shape;415;p55"/>
          <p:cNvPicPr preferRelativeResize="0"/>
          <p:nvPr/>
        </p:nvPicPr>
        <p:blipFill>
          <a:blip r:embed="rId3">
            <a:alphaModFix/>
          </a:blip>
          <a:stretch>
            <a:fillRect/>
          </a:stretch>
        </p:blipFill>
        <p:spPr>
          <a:xfrm>
            <a:off x="5895825" y="1093500"/>
            <a:ext cx="3120750" cy="3524725"/>
          </a:xfrm>
          <a:prstGeom prst="rect">
            <a:avLst/>
          </a:prstGeom>
          <a:noFill/>
          <a:ln>
            <a:noFill/>
          </a:ln>
        </p:spPr>
      </p:pic>
      <p:pic>
        <p:nvPicPr>
          <p:cNvPr id="416" name="Google Shape;416;p55"/>
          <p:cNvPicPr preferRelativeResize="0"/>
          <p:nvPr/>
        </p:nvPicPr>
        <p:blipFill>
          <a:blip r:embed="rId4">
            <a:alphaModFix/>
          </a:blip>
          <a:stretch>
            <a:fillRect/>
          </a:stretch>
        </p:blipFill>
        <p:spPr>
          <a:xfrm>
            <a:off x="62375" y="2757200"/>
            <a:ext cx="5744276" cy="2132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Inferential Exclusion Prompting（IEP）というプロンプトを提案。CoTが行う線形的な生成ではなく非線形な回答を行うことで良い回答を生成、CoTと組み合わせることでさらに性能の良い回答を生成します</a:t>
            </a:r>
            <a:br>
              <a:rPr lang="ja" sz="722"/>
            </a:br>
            <a:r>
              <a:rPr lang="ja" sz="722"/>
              <a:t>また、MentalAbility Reasoning Benchmark（MARB）という人間の論理に固有の包括的な特徴を評価するための評価基準を導入してCoT都の生成差を確認しました。</a:t>
            </a:r>
            <a:br>
              <a:rPr lang="ja" sz="722"/>
            </a:br>
            <a:r>
              <a:rPr lang="ja" sz="722"/>
              <a:t>このベンチマークは、合計9,115の質問を含む6つの新しいサブタスクで構成しています</a:t>
            </a:r>
            <a:endParaRPr sz="722"/>
          </a:p>
          <a:p>
            <a:pPr indent="0" lvl="0" marL="0" rtl="0" algn="l">
              <a:spcBef>
                <a:spcPts val="1200"/>
              </a:spcBef>
              <a:spcAft>
                <a:spcPts val="1200"/>
              </a:spcAft>
              <a:buSzPts val="1018"/>
              <a:buNone/>
            </a:pPr>
            <a:r>
              <a:rPr lang="ja" sz="1100"/>
              <a:t>手法</a:t>
            </a:r>
            <a:br>
              <a:rPr lang="ja" sz="722"/>
            </a:br>
            <a:br>
              <a:rPr lang="ja" sz="722"/>
            </a:br>
            <a:br>
              <a:rPr lang="ja" sz="722"/>
            </a:br>
            <a:endParaRPr sz="722"/>
          </a:p>
        </p:txBody>
      </p:sp>
      <p:pic>
        <p:nvPicPr>
          <p:cNvPr id="422" name="Google Shape;422;p56"/>
          <p:cNvPicPr preferRelativeResize="0"/>
          <p:nvPr/>
        </p:nvPicPr>
        <p:blipFill>
          <a:blip r:embed="rId3">
            <a:alphaModFix/>
          </a:blip>
          <a:stretch>
            <a:fillRect/>
          </a:stretch>
        </p:blipFill>
        <p:spPr>
          <a:xfrm>
            <a:off x="120375" y="1411750"/>
            <a:ext cx="2641975" cy="3553325"/>
          </a:xfrm>
          <a:prstGeom prst="rect">
            <a:avLst/>
          </a:prstGeom>
          <a:noFill/>
          <a:ln>
            <a:noFill/>
          </a:ln>
        </p:spPr>
      </p:pic>
      <p:sp>
        <p:nvSpPr>
          <p:cNvPr id="423" name="Google Shape;423;p56"/>
          <p:cNvSpPr txBox="1"/>
          <p:nvPr/>
        </p:nvSpPr>
        <p:spPr>
          <a:xfrm>
            <a:off x="2825550" y="1411750"/>
            <a:ext cx="6234900" cy="32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Algorithm 1: IEP (Inferential Exclusion Prompting)</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初期化: candidate = {}: 候補解のセットを初期化。</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ステップ1: 計画: </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Understand the problem and propose k possible answers.: 問題を理解し、k個の可能な答えを生成</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candidate ← k possible answers: k個の提案された答えを候補解のセットに追加します。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ステップ2: 推論:</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for option in candidate do: 候補解のそれぞれに対して以下の処理を行います。</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What is the premise if it is true?: もしこのオプションが真であれば、前提は何か？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Optional Step: Self-ask or retrieve relevant information as the options’ premise.: 必要に応じて、関連する情報を自問自答するか、情報を取得してオプションの前提とする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Think the option as hypothesis. Whether it entails with those premises?: オプションを仮説として考え、それが前提と矛盾しないかどうかを評価します。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ステップ3: 排除: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if Entail then: もしオプションが前提と矛盾しない（Entail）なら、処理を続ける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else if Contradict then: しかし、もしオプションが前提と矛盾する（Contradict）なら、そのオプションを候補解のセットから削除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end for: すべての候補解に対して処理が終わったら、次のステップに進みます。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22">
                <a:solidFill>
                  <a:schemeClr val="accent3"/>
                </a:solidFill>
                <a:latin typeface="Proxima Nova"/>
                <a:ea typeface="Proxima Nova"/>
                <a:cs typeface="Proxima Nova"/>
                <a:sym typeface="Proxima Nova"/>
              </a:rPr>
              <a:t>ステップ4: 回答</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So the final answer is:: 最終的な答えを尋ねるプロンプトを出し、</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IEPプロセスを通じて絞り込まれた候補解から最終的な答えを導き出します。</a:t>
            </a:r>
            <a:endParaRPr sz="722">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 2023</a:t>
            </a:r>
            <a:r>
              <a:rPr lang="ja" sz="1269" u="sng"/>
              <a:t>  </a:t>
            </a:r>
            <a:endParaRPr sz="1269" u="sng"/>
          </a:p>
          <a:p>
            <a:pPr indent="0" lvl="0" marL="0" rtl="0" algn="l">
              <a:spcBef>
                <a:spcPts val="1200"/>
              </a:spcBef>
              <a:spcAft>
                <a:spcPts val="1200"/>
              </a:spcAft>
              <a:buSzPts val="1018"/>
              <a:buNone/>
            </a:pPr>
            <a:r>
              <a:rPr lang="ja" sz="1100"/>
              <a:t>手法</a:t>
            </a:r>
            <a:br>
              <a:rPr lang="ja" sz="722"/>
            </a:br>
            <a:br>
              <a:rPr lang="ja" sz="722"/>
            </a:br>
            <a:r>
              <a:rPr lang="ja" sz="722"/>
              <a:t>MentalAbility Reasoning Benchmark（MARB）という人間の論理に固有の包括的な特徴を評価するための評価基準で文の並び替え、謎解き、パズル、頭の体操、および批判的推論クエリなど、多様なゲームと課題から</a:t>
            </a:r>
            <a:r>
              <a:rPr lang="ja" sz="722"/>
              <a:t>生成されます。</a:t>
            </a:r>
            <a:br>
              <a:rPr lang="ja" sz="722"/>
            </a:br>
            <a:endParaRPr sz="722"/>
          </a:p>
        </p:txBody>
      </p:sp>
      <p:sp>
        <p:nvSpPr>
          <p:cNvPr id="429" name="Google Shape;429;p57"/>
          <p:cNvSpPr txBox="1"/>
          <p:nvPr/>
        </p:nvSpPr>
        <p:spPr>
          <a:xfrm>
            <a:off x="3223800" y="1246900"/>
            <a:ext cx="5836500" cy="3769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ja" sz="700">
                <a:solidFill>
                  <a:srgbClr val="444654"/>
                </a:solidFill>
                <a:highlight>
                  <a:schemeClr val="lt1"/>
                </a:highlight>
                <a:latin typeface="Proxima Nova"/>
                <a:ea typeface="Proxima Nova"/>
                <a:cs typeface="Proxima Nova"/>
                <a:sym typeface="Proxima Nova"/>
              </a:rPr>
              <a:t>Parajumbles（文の並べ替え）</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Parajumblesは、文を並べ替えて論理的に整合性のある段落を形成するタスクであり、テキスト理解と人間の推論能力を評価する強力な手段となります。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このタスクは、大学入試や大学院入試、特に科学、工学、ビジネス専攻の学生向けに設計された試験からインスピレーションを得ています。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成功するには、文の因果関係、並行関係、構造的な関係、およびテキストに内在する暗黙の論理を深く理解する必要があります。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Puzzles &amp; Brain Teasers（パズルと頭の体操）</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パズルと頭の体操は、認知能力に挑戦し、学んだ知識と生まれ持った論理を活用することを強いるタスクです。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これらは、段階的な推論と構造化された問題の推論を必要とします。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Riddles（なぞなぞ）</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なぞなぞは、言葉の遊びや言葉の創造性に焦点を当て、人間の推論プロセスを複雑に反映します。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解決者は言葉の曖昧さや隠された意味を理解し、言葉やフレーズの異なる解釈の間で切り替える能力が求められます。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Critical Reasoning（批判的推論）</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批判的推論は、高度な人間の認知を評価するための重要なコンポーネントであり、パラドックス、仮定、結論に関する理解と推論能力を反映します。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MARBの問題形式はReClorと類似していますが、MARBには教育者によって提供された根拠参照が含まれており、それがReClorには存在しない点が大きな違いです。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6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総評</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15000"/>
              </a:lnSpc>
              <a:spcBef>
                <a:spcPts val="400"/>
              </a:spcBef>
              <a:spcAft>
                <a:spcPts val="0"/>
              </a:spcAft>
              <a:buNone/>
            </a:pPr>
            <a:r>
              <a:rPr lang="ja" sz="700">
                <a:solidFill>
                  <a:srgbClr val="444654"/>
                </a:solidFill>
                <a:highlight>
                  <a:schemeClr val="lt1"/>
                </a:highlight>
                <a:latin typeface="Proxima Nova"/>
                <a:ea typeface="Proxima Nova"/>
                <a:cs typeface="Proxima Nova"/>
                <a:sym typeface="Proxima Nova"/>
              </a:rPr>
              <a:t>MARBは、IEPの複雑な推論能力を活かし、人間の論理と言語理解を反映する多様で挑戦的なベンチマークとして設計されています。このベンチマークは、LLMsが人間のような推論能力を持つためにはどのような能力が必要かを理解し、それを評価するのに役立ちます。</a:t>
            </a:r>
            <a:endParaRPr sz="700">
              <a:solidFill>
                <a:srgbClr val="444654"/>
              </a:solidFill>
              <a:highlight>
                <a:schemeClr val="lt1"/>
              </a:highlight>
              <a:latin typeface="Proxima Nova"/>
              <a:ea typeface="Proxima Nova"/>
              <a:cs typeface="Proxima Nova"/>
              <a:sym typeface="Proxima Nova"/>
            </a:endParaRPr>
          </a:p>
        </p:txBody>
      </p:sp>
      <p:pic>
        <p:nvPicPr>
          <p:cNvPr id="430" name="Google Shape;430;p57"/>
          <p:cNvPicPr preferRelativeResize="0"/>
          <p:nvPr/>
        </p:nvPicPr>
        <p:blipFill>
          <a:blip r:embed="rId3">
            <a:alphaModFix/>
          </a:blip>
          <a:stretch>
            <a:fillRect/>
          </a:stretch>
        </p:blipFill>
        <p:spPr>
          <a:xfrm>
            <a:off x="67350" y="1101250"/>
            <a:ext cx="3156450" cy="3547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569" u="sng"/>
              <a:t>Teaching Large Language Models to Self-Debug</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コード生成タスクのためにSELF-DEBUGGING（自己デバッグ）フレームワークを提案。</a:t>
            </a:r>
            <a:br>
              <a:rPr lang="ja" sz="722"/>
            </a:br>
            <a:r>
              <a:rPr lang="ja" sz="722"/>
              <a:t>テキストからSQL生成、C++からPythonへの変換、テキストからPython生成など、</a:t>
            </a:r>
            <a:br>
              <a:rPr lang="ja" sz="722"/>
            </a:br>
            <a:r>
              <a:rPr lang="ja" sz="722"/>
              <a:t>複数のコード生成ベンチマークで最新のパフォーマンスを達成。</a:t>
            </a:r>
            <a:br>
              <a:rPr lang="ja" sz="722"/>
            </a:br>
            <a:r>
              <a:rPr lang="ja" sz="722"/>
              <a:t>自己デバッグは、予測されたプログラムをデバッグするために、</a:t>
            </a:r>
            <a:br>
              <a:rPr lang="ja" sz="722"/>
            </a:br>
            <a:r>
              <a:rPr lang="ja" sz="722"/>
              <a:t>大規模言語モデルにコードを一行一行説明するラバーダックデバッグを教える手法。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モデルが間違いを特定できる。予測されたプログラムをデバッグするために、</a:t>
            </a:r>
            <a:br>
              <a:rPr lang="ja" sz="722"/>
            </a:br>
            <a:r>
              <a:rPr lang="ja" sz="722"/>
              <a:t>大規模言語モデルにラバーダックデバッグを教える手法。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モデルが間違いを特定することができる。</a:t>
            </a:r>
            <a:br>
              <a:rPr lang="ja" sz="722"/>
            </a:br>
            <a:r>
              <a:rPr lang="ja" sz="722"/>
              <a:t>大規模言語モデル（LLMs）は、ソースコードの生成パフォーマンスを向上させるために、</a:t>
            </a:r>
            <a:br>
              <a:rPr lang="ja" sz="722"/>
            </a:br>
            <a:r>
              <a:rPr lang="ja" sz="722"/>
              <a:t>セルフデバッグというソースコード修正手法を提案しています。</a:t>
            </a:r>
            <a:endParaRPr sz="722"/>
          </a:p>
          <a:p>
            <a:pPr indent="0" lvl="0" marL="0" rtl="0" algn="l">
              <a:spcBef>
                <a:spcPts val="1200"/>
              </a:spcBef>
              <a:spcAft>
                <a:spcPts val="0"/>
              </a:spcAft>
              <a:buSzPts val="1018"/>
              <a:buNone/>
            </a:pPr>
            <a:r>
              <a:rPr lang="ja" sz="1100"/>
              <a:t>新規性・差分</a:t>
            </a:r>
            <a:br>
              <a:rPr lang="ja" sz="1100"/>
            </a:br>
            <a:r>
              <a:rPr lang="ja" sz="722"/>
              <a:t>SELF-DEBUGGINGという 生成（Generation）、説明（Explanation）、フィードバック（Feedback）</a:t>
            </a:r>
            <a:br>
              <a:rPr lang="ja" sz="722"/>
            </a:br>
            <a:r>
              <a:rPr lang="ja" sz="722"/>
              <a:t>の三ステップでコードを生成します</a:t>
            </a:r>
            <a:endParaRPr sz="722"/>
          </a:p>
          <a:p>
            <a:pPr indent="0" lvl="0" marL="0" rtl="0" algn="l">
              <a:spcBef>
                <a:spcPts val="1200"/>
              </a:spcBef>
              <a:spcAft>
                <a:spcPts val="0"/>
              </a:spcAft>
              <a:buSzPts val="1018"/>
              <a:buNone/>
            </a:pPr>
            <a:r>
              <a:rPr lang="ja" sz="1100"/>
              <a:t>手法</a:t>
            </a:r>
            <a:br>
              <a:rPr lang="ja" sz="722"/>
            </a:br>
            <a:r>
              <a:rPr lang="ja" sz="722"/>
              <a:t>1. 生成（Generation）</a:t>
            </a:r>
            <a:br>
              <a:rPr lang="ja" sz="722"/>
            </a:br>
            <a:r>
              <a:rPr lang="ja" sz="722"/>
              <a:t>最初のステップでは、問題の説明を受けて、モデルは候補となるプログラムを予測。</a:t>
            </a:r>
            <a:br>
              <a:rPr lang="ja" sz="722"/>
            </a:br>
            <a:r>
              <a:rPr lang="ja" sz="722"/>
              <a:t>ここでコード生成のじっし。</a:t>
            </a:r>
            <a:endParaRPr sz="722"/>
          </a:p>
          <a:p>
            <a:pPr indent="0" lvl="0" marL="0" rtl="0" algn="l">
              <a:spcBef>
                <a:spcPts val="1200"/>
              </a:spcBef>
              <a:spcAft>
                <a:spcPts val="0"/>
              </a:spcAft>
              <a:buNone/>
            </a:pPr>
            <a:r>
              <a:rPr lang="ja" sz="722"/>
              <a:t>2. 説明（Explanation）</a:t>
            </a:r>
            <a:br>
              <a:rPr lang="ja" sz="722"/>
            </a:br>
            <a:r>
              <a:rPr lang="ja" sz="722"/>
              <a:t>次に、モデルは生成したプログラムに対して説明を行います。</a:t>
            </a:r>
            <a:br>
              <a:rPr lang="ja" sz="722"/>
            </a:br>
            <a:r>
              <a:rPr lang="ja" sz="722"/>
              <a:t>生成されたプログラムが何をしているのか、</a:t>
            </a:r>
            <a:br>
              <a:rPr lang="ja" sz="722"/>
            </a:br>
            <a:r>
              <a:rPr lang="ja" sz="722"/>
              <a:t>どのようなロジックに基づいているのかを説明。</a:t>
            </a:r>
            <a:br>
              <a:rPr lang="ja" sz="722"/>
            </a:br>
            <a:r>
              <a:rPr lang="ja" sz="722"/>
              <a:t>自然言語で行われる場合もありますが、サンプル入力に対する実行トレースを生成する場合もあり。</a:t>
            </a:r>
            <a:endParaRPr sz="722"/>
          </a:p>
          <a:p>
            <a:pPr indent="0" lvl="0" marL="0" rtl="0" algn="l">
              <a:spcBef>
                <a:spcPts val="1200"/>
              </a:spcBef>
              <a:spcAft>
                <a:spcPts val="0"/>
              </a:spcAft>
              <a:buNone/>
            </a:pPr>
            <a:r>
              <a:rPr lang="ja" sz="722"/>
              <a:t>3. フィードバック（Feedback）</a:t>
            </a:r>
            <a:br>
              <a:rPr lang="ja" sz="722"/>
            </a:br>
            <a:r>
              <a:rPr lang="ja" sz="722"/>
              <a:t>生成されたコードの正確性に関するセルフフィードバックメッセージが生成。</a:t>
            </a:r>
            <a:br>
              <a:rPr lang="ja" sz="722"/>
            </a:br>
            <a:r>
              <a:rPr lang="ja" sz="722"/>
              <a:t>基本的にはモデル自体によって生成するが、外部のユニットテストと連携させた場合は、外部から生成される場合。</a:t>
            </a:r>
            <a:endParaRPr sz="722"/>
          </a:p>
          <a:p>
            <a:pPr indent="0" lvl="0" marL="0" rtl="0" algn="l">
              <a:spcBef>
                <a:spcPts val="1200"/>
              </a:spcBef>
              <a:spcAft>
                <a:spcPts val="1200"/>
              </a:spcAft>
              <a:buSzPts val="1018"/>
              <a:buNone/>
            </a:pPr>
            <a:r>
              <a:rPr lang="ja" sz="722"/>
              <a:t>ユーザー：〜〜〜が行いたいです。この問題に対する〜〜〜を生成してください。</a:t>
            </a:r>
            <a:br>
              <a:rPr lang="ja" sz="722"/>
            </a:br>
            <a:r>
              <a:rPr lang="ja" sz="722"/>
              <a:t>ユーザー：生成した〜〜〜が何をするのか説明してください。</a:t>
            </a:r>
            <a:br>
              <a:rPr lang="ja" sz="722"/>
            </a:br>
            <a:r>
              <a:rPr lang="ja" sz="722"/>
              <a:t>ユーザー：生成した〜〜〜は正確ですか？不正確であれば、何が問題か説明してください。</a:t>
            </a:r>
            <a:endParaRPr sz="722"/>
          </a:p>
        </p:txBody>
      </p:sp>
      <p:pic>
        <p:nvPicPr>
          <p:cNvPr id="436" name="Google Shape;436;p58"/>
          <p:cNvPicPr preferRelativeResize="0"/>
          <p:nvPr/>
        </p:nvPicPr>
        <p:blipFill>
          <a:blip r:embed="rId3">
            <a:alphaModFix/>
          </a:blip>
          <a:stretch>
            <a:fillRect/>
          </a:stretch>
        </p:blipFill>
        <p:spPr>
          <a:xfrm>
            <a:off x="4184800" y="400425"/>
            <a:ext cx="4959201" cy="1917800"/>
          </a:xfrm>
          <a:prstGeom prst="rect">
            <a:avLst/>
          </a:prstGeom>
          <a:noFill/>
          <a:ln>
            <a:noFill/>
          </a:ln>
        </p:spPr>
      </p:pic>
      <p:pic>
        <p:nvPicPr>
          <p:cNvPr id="437" name="Google Shape;437;p58"/>
          <p:cNvPicPr preferRelativeResize="0"/>
          <p:nvPr/>
        </p:nvPicPr>
        <p:blipFill>
          <a:blip r:embed="rId4">
            <a:alphaModFix/>
          </a:blip>
          <a:stretch>
            <a:fillRect/>
          </a:stretch>
        </p:blipFill>
        <p:spPr>
          <a:xfrm>
            <a:off x="4855475" y="2453000"/>
            <a:ext cx="4217700" cy="2561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Large Search Model: Redefining Search Stack in the Era of LLMs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LLMを</a:t>
            </a:r>
            <a:r>
              <a:rPr lang="ja" sz="722"/>
              <a:t>使用した検索を一つにまとめるLarge Search Model(LSM)フレームワークの概念を提案</a:t>
            </a:r>
            <a:br>
              <a:rPr lang="ja" sz="722"/>
            </a:br>
            <a:r>
              <a:rPr lang="ja" sz="722"/>
              <a:t>現在の検索は複数のコンポーネントで構築されていてクエリの理解、検索、マルチステージのランキング、質問への回答などが含まれています。</a:t>
            </a:r>
            <a:br>
              <a:rPr lang="ja" sz="722"/>
            </a:br>
            <a:r>
              <a:rPr lang="ja" sz="722"/>
              <a:t>提案されるフレームワークではすべてのタスクを自己回帰的なテキスト生成問題ととらえNLPとしてタスクをカスタイマイズすることで検索結果の向上を狙います。</a:t>
            </a:r>
            <a:endParaRPr sz="722"/>
          </a:p>
          <a:p>
            <a:pPr indent="0" lvl="0" marL="0" rtl="0" algn="l">
              <a:spcBef>
                <a:spcPts val="1200"/>
              </a:spcBef>
              <a:spcAft>
                <a:spcPts val="0"/>
              </a:spcAft>
              <a:buSzPts val="1018"/>
              <a:buNone/>
            </a:pPr>
            <a:r>
              <a:rPr lang="ja" sz="1100"/>
              <a:t>手法</a:t>
            </a:r>
            <a:br>
              <a:rPr lang="ja" sz="722"/>
            </a:br>
            <a:br>
              <a:rPr lang="ja" sz="722"/>
            </a:b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r>
              <a:rPr lang="ja" sz="722"/>
              <a:t>情報検索（IR）タスクは、大規模検索モデルを用いて自然言語プロンプトを通じて実行する。</a:t>
            </a:r>
            <a:br>
              <a:rPr lang="ja" sz="722"/>
            </a:br>
            <a:r>
              <a:rPr lang="ja" sz="722"/>
              <a:t>プロンプトの調整を通して様々なIRタスクをテキスト・ツー・テキスト生成問題として定式化し、自然言語プロンプトを用いてタスクを指定することで、異なるタスクを単一のモデルで実行するための柔軟性とゼロショット一般化が可能になる。</a:t>
            </a:r>
            <a:br>
              <a:rPr lang="ja" sz="722"/>
            </a:br>
            <a:r>
              <a:rPr lang="ja" sz="722"/>
              <a:t>が、LLMを実際の検索システムにデプロイすることは難しく、効率的な推論、ハルシネーションの軽減、モデルのアライメントなど、慎重な計画と最適化が必要</a:t>
            </a:r>
            <a:br>
              <a:rPr lang="ja" sz="722"/>
            </a:br>
            <a:r>
              <a:rPr lang="ja" sz="722"/>
              <a:t>LLMを実際の検索システムにデプロイすることは難しく、効率的な推論、ハルシネーションの軽減、モデルのアライメントなど、慎重な計画と最適化が必要</a:t>
            </a:r>
            <a:endParaRPr sz="722"/>
          </a:p>
        </p:txBody>
      </p:sp>
      <p:pic>
        <p:nvPicPr>
          <p:cNvPr id="443" name="Google Shape;443;p59"/>
          <p:cNvPicPr preferRelativeResize="0"/>
          <p:nvPr/>
        </p:nvPicPr>
        <p:blipFill>
          <a:blip r:embed="rId3">
            <a:alphaModFix/>
          </a:blip>
          <a:stretch>
            <a:fillRect/>
          </a:stretch>
        </p:blipFill>
        <p:spPr>
          <a:xfrm>
            <a:off x="1164725" y="1404175"/>
            <a:ext cx="6124375" cy="2142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Building Real-World Meeting Summarization Systems using Large Language Models: A Practical Perspective</a:t>
            </a:r>
            <a:r>
              <a:rPr lang="ja" sz="1369" u="sng"/>
              <a:t> 2023 </a:t>
            </a:r>
            <a:r>
              <a:rPr lang="ja" sz="1269" u="sng"/>
              <a:t> </a:t>
            </a:r>
            <a:endParaRPr sz="1269" u="sng"/>
          </a:p>
          <a:p>
            <a:pPr indent="0" lvl="0" marL="0" rtl="0" algn="l">
              <a:spcBef>
                <a:spcPts val="1200"/>
              </a:spcBef>
              <a:spcAft>
                <a:spcPts val="1200"/>
              </a:spcAft>
              <a:buSzPts val="1018"/>
              <a:buNone/>
            </a:pPr>
            <a:r>
              <a:rPr lang="ja" sz="1100"/>
              <a:t>概要</a:t>
            </a:r>
            <a:br>
              <a:rPr lang="ja" sz="722"/>
            </a:br>
            <a:r>
              <a:rPr lang="ja" sz="722"/>
              <a:t>会議要約システムを効果的に構築するためにゼロショットが長い文脈を処理する制限があり、長い会議では入力制限ですべての会話から文脈を理解することは困難。この問題解決のために2つのアプローチを考察する。</a:t>
            </a:r>
            <a:br>
              <a:rPr lang="ja" sz="722"/>
            </a:br>
            <a:r>
              <a:rPr lang="ja" sz="722"/>
              <a:t>1. 入力制限を処理するため会議の会話の最初n語をLLMの入力として与える。2. 章ごとにn語ずつ要約し、それぞれの要約から最終的な要約を生成。最終的な要約は章の要約を直接連結するのではなく章の要約を再要約または再記述することで生成する方法を検討。</a:t>
            </a:r>
            <a:endParaRPr sz="722"/>
          </a:p>
        </p:txBody>
      </p:sp>
      <p:pic>
        <p:nvPicPr>
          <p:cNvPr id="449" name="Google Shape;449;p60"/>
          <p:cNvPicPr preferRelativeResize="0"/>
          <p:nvPr/>
        </p:nvPicPr>
        <p:blipFill>
          <a:blip r:embed="rId3">
            <a:alphaModFix/>
          </a:blip>
          <a:stretch>
            <a:fillRect/>
          </a:stretch>
        </p:blipFill>
        <p:spPr>
          <a:xfrm>
            <a:off x="913099" y="1556525"/>
            <a:ext cx="7317801" cy="2030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Language Models with Rationality</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質問応答（QA）タスクでLLMは良い結果を出すが、生成結果の解釈はわからない。これを解決するために、一貫した考え方から推論する解釈的連鎖に余って答えが生成されるようにするREFLEXを提案</a:t>
            </a:r>
            <a:br>
              <a:rPr lang="ja" sz="722"/>
            </a:br>
            <a:r>
              <a:rPr lang="ja" sz="722"/>
              <a:t>モデル信念(解答候補に関する信念を含む)とその推論関係を構成するために, 逆連鎖法を用いて信念グラフを構築。次に形式的制約推論器を用いて、そのグラフの矛盾を識別し、最小化。</a:t>
            </a:r>
            <a:br>
              <a:rPr lang="ja" sz="722"/>
            </a:br>
            <a:r>
              <a:rPr lang="ja" sz="722"/>
              <a:t>その結果全体の回答精度を損なうことなく一貫性を8%-11%向上。</a:t>
            </a:r>
            <a:endParaRPr sz="722"/>
          </a:p>
          <a:p>
            <a:pPr indent="0" lvl="0" marL="0" rtl="0" algn="l">
              <a:spcBef>
                <a:spcPts val="1200"/>
              </a:spcBef>
              <a:spcAft>
                <a:spcPts val="0"/>
              </a:spcAft>
              <a:buSzPts val="1018"/>
              <a:buNone/>
            </a:pPr>
            <a:r>
              <a:rPr lang="ja" sz="1100"/>
              <a:t>手法</a:t>
            </a:r>
            <a:br>
              <a:rPr lang="ja" sz="1100"/>
            </a:br>
            <a:r>
              <a:rPr lang="ja" sz="700"/>
              <a:t>LLMに回答オプションについて個別に問い合わせると、モデルは誤って両方の答えが真実であると信じ</a:t>
            </a:r>
            <a:br>
              <a:rPr lang="ja" sz="700"/>
            </a:br>
            <a:r>
              <a:rPr lang="ja" sz="700"/>
              <a:t>さらに、モデルは誤った答え（S2）に対してより自信を持っています。</a:t>
            </a:r>
            <a:endParaRPr sz="700"/>
          </a:p>
          <a:p>
            <a:pPr indent="0" lvl="0" marL="0" rtl="0" algn="l">
              <a:spcBef>
                <a:spcPts val="1200"/>
              </a:spcBef>
              <a:spcAft>
                <a:spcPts val="0"/>
              </a:spcAft>
              <a:buNone/>
            </a:pPr>
            <a:r>
              <a:rPr lang="ja" sz="700">
                <a:latin typeface="Arial"/>
                <a:ea typeface="Arial"/>
                <a:cs typeface="Arial"/>
                <a:sym typeface="Arial"/>
              </a:rPr>
              <a:t>REFLEXの導入</a:t>
            </a:r>
            <a:br>
              <a:rPr lang="ja" sz="700">
                <a:latin typeface="Arial"/>
                <a:ea typeface="Arial"/>
                <a:cs typeface="Arial"/>
                <a:sym typeface="Arial"/>
              </a:rPr>
            </a:br>
            <a:r>
              <a:rPr lang="ja" sz="700">
                <a:latin typeface="Arial"/>
                <a:ea typeface="Arial"/>
                <a:cs typeface="Arial"/>
                <a:sym typeface="Arial"/>
              </a:rPr>
              <a:t>REFLEXはLLMの上に「合理的」に答えることができるレイヤーを追加。この「合理的」なレイヤーでは、信念グラフが構築される。</a:t>
            </a:r>
            <a:br>
              <a:rPr lang="ja" sz="700">
                <a:latin typeface="Arial"/>
                <a:ea typeface="Arial"/>
                <a:cs typeface="Arial"/>
                <a:sym typeface="Arial"/>
              </a:rPr>
            </a:br>
            <a:r>
              <a:rPr lang="ja" sz="700">
                <a:latin typeface="Arial"/>
                <a:ea typeface="Arial"/>
                <a:cs typeface="Arial"/>
                <a:sym typeface="Arial"/>
              </a:rPr>
              <a:t>信念グラフは、LLMに対する反復的なクエリ（上下の矢印を使用）によって生成、関連するモデルが信じる事実（白/灰色 = 真/偽と信じている）と</a:t>
            </a:r>
            <a:br>
              <a:rPr lang="ja" sz="700">
                <a:latin typeface="Arial"/>
                <a:ea typeface="Arial"/>
                <a:cs typeface="Arial"/>
                <a:sym typeface="Arial"/>
              </a:rPr>
            </a:br>
            <a:r>
              <a:rPr lang="ja" sz="700">
                <a:latin typeface="Arial"/>
                <a:ea typeface="Arial"/>
                <a:cs typeface="Arial"/>
                <a:sym typeface="Arial"/>
              </a:rPr>
              <a:t>それらの推論関係を含みます。次に、信念グラフ内で矛盾が特定されます（赤で示される）。</a:t>
            </a:r>
            <a:br>
              <a:rPr lang="ja" sz="700">
                <a:latin typeface="Arial"/>
                <a:ea typeface="Arial"/>
                <a:cs typeface="Arial"/>
                <a:sym typeface="Arial"/>
              </a:rPr>
            </a:br>
            <a:r>
              <a:rPr lang="ja" sz="700">
                <a:latin typeface="Arial"/>
                <a:ea typeface="Arial"/>
                <a:cs typeface="Arial"/>
                <a:sym typeface="Arial"/>
              </a:rPr>
              <a:t>右では制約推論エンジンが介入し、信念の真/偽のラベルを反転させることで矛盾を最小化（緑のチェックマーク/バツマークで示される）。</a:t>
            </a:r>
            <a:br>
              <a:rPr lang="ja" sz="700">
                <a:latin typeface="Arial"/>
                <a:ea typeface="Arial"/>
                <a:cs typeface="Arial"/>
                <a:sym typeface="Arial"/>
              </a:rPr>
            </a:br>
            <a:r>
              <a:rPr lang="ja" sz="700">
                <a:latin typeface="Arial"/>
                <a:ea typeface="Arial"/>
                <a:cs typeface="Arial"/>
                <a:sym typeface="Arial"/>
              </a:rPr>
              <a:t>このプロセスの結果、正しい答え（S1、緑のボックスで示される）と説明（青で示されるグラフ）が全体のシステムによって提供されます。</a:t>
            </a:r>
            <a:endParaRPr sz="700">
              <a:latin typeface="Arial"/>
              <a:ea typeface="Arial"/>
              <a:cs typeface="Arial"/>
              <a:sym typeface="Arial"/>
            </a:endParaRPr>
          </a:p>
          <a:p>
            <a:pPr indent="0" lvl="0" marL="0" rtl="0" algn="l">
              <a:spcBef>
                <a:spcPts val="1200"/>
              </a:spcBef>
              <a:spcAft>
                <a:spcPts val="1200"/>
              </a:spcAft>
              <a:buNone/>
            </a:pPr>
            <a:r>
              <a:rPr lang="ja" sz="700">
                <a:latin typeface="Arial"/>
                <a:ea typeface="Arial"/>
                <a:cs typeface="Arial"/>
                <a:sym typeface="Arial"/>
              </a:rPr>
              <a:t>A: 仮説文の生成</a:t>
            </a:r>
            <a:br>
              <a:rPr lang="ja" sz="700">
                <a:latin typeface="Arial"/>
                <a:ea typeface="Arial"/>
                <a:cs typeface="Arial"/>
                <a:sym typeface="Arial"/>
              </a:rPr>
            </a:br>
            <a:r>
              <a:rPr lang="ja" sz="700">
                <a:latin typeface="Arial"/>
                <a:ea typeface="Arial"/>
                <a:cs typeface="Arial"/>
                <a:sym typeface="Arial"/>
              </a:rPr>
              <a:t>与えられた質問に対して、各回答選択肢は最初に仮説文に変換。</a:t>
            </a:r>
            <a:br>
              <a:rPr lang="ja" sz="700">
                <a:latin typeface="Arial"/>
                <a:ea typeface="Arial"/>
                <a:cs typeface="Arial"/>
                <a:sym typeface="Arial"/>
              </a:rPr>
            </a:br>
            <a:r>
              <a:rPr lang="ja" sz="700">
                <a:latin typeface="Arial"/>
                <a:ea typeface="Arial"/>
                <a:cs typeface="Arial"/>
                <a:sym typeface="Arial"/>
              </a:rPr>
              <a:t>B: 信念グラフの構築</a:t>
            </a:r>
            <a:br>
              <a:rPr lang="ja" sz="700">
                <a:latin typeface="Arial"/>
                <a:ea typeface="Arial"/>
                <a:cs typeface="Arial"/>
                <a:sym typeface="Arial"/>
              </a:rPr>
            </a:br>
            <a:r>
              <a:rPr lang="ja" sz="700">
                <a:latin typeface="Arial"/>
                <a:ea typeface="Arial"/>
                <a:cs typeface="Arial"/>
                <a:sym typeface="Arial"/>
              </a:rPr>
              <a:t>信念グラフは段階的に構築。最初に、仮説を結論とする規則が生成。次に、バックワードチェイニングを使用して、</a:t>
            </a:r>
            <a:br>
              <a:rPr lang="ja" sz="700">
                <a:latin typeface="Arial"/>
                <a:ea typeface="Arial"/>
                <a:cs typeface="Arial"/>
                <a:sym typeface="Arial"/>
              </a:rPr>
            </a:br>
            <a:r>
              <a:rPr lang="ja" sz="700">
                <a:latin typeface="Arial"/>
                <a:ea typeface="Arial"/>
                <a:cs typeface="Arial"/>
                <a:sym typeface="Arial"/>
              </a:rPr>
              <a:t>これらの最初の規則の前提となる規則を生成。</a:t>
            </a:r>
            <a:br>
              <a:rPr lang="ja" sz="700">
                <a:latin typeface="Arial"/>
                <a:ea typeface="Arial"/>
                <a:cs typeface="Arial"/>
                <a:sym typeface="Arial"/>
              </a:rPr>
            </a:br>
            <a:r>
              <a:rPr lang="ja" sz="700">
                <a:latin typeface="Arial"/>
                <a:ea typeface="Arial"/>
                <a:cs typeface="Arial"/>
                <a:sym typeface="Arial"/>
              </a:rPr>
              <a:t>このプロセスは、停止条件が満たされるまで続けられます。グラフのステートメントの否定バージョンも追加され、</a:t>
            </a:r>
            <a:br>
              <a:rPr lang="ja" sz="700">
                <a:latin typeface="Arial"/>
                <a:ea typeface="Arial"/>
                <a:cs typeface="Arial"/>
                <a:sym typeface="Arial"/>
              </a:rPr>
            </a:br>
            <a:r>
              <a:rPr lang="ja" sz="700">
                <a:latin typeface="Arial"/>
                <a:ea typeface="Arial"/>
                <a:cs typeface="Arial"/>
                <a:sym typeface="Arial"/>
              </a:rPr>
              <a:t>元のステートメントとXORリンクで接続（例: ノード11とノード12）。</a:t>
            </a:r>
            <a:br>
              <a:rPr lang="ja" sz="700">
                <a:latin typeface="Arial"/>
                <a:ea typeface="Arial"/>
                <a:cs typeface="Arial"/>
                <a:sym typeface="Arial"/>
              </a:rPr>
            </a:br>
            <a:r>
              <a:rPr lang="ja" sz="700">
                <a:latin typeface="Arial"/>
                <a:ea typeface="Arial"/>
                <a:cs typeface="Arial"/>
                <a:sym typeface="Arial"/>
              </a:rPr>
              <a:t>C: モデルの信念によるラベリング</a:t>
            </a:r>
            <a:br>
              <a:rPr lang="ja" sz="700">
                <a:latin typeface="Arial"/>
                <a:ea typeface="Arial"/>
                <a:cs typeface="Arial"/>
                <a:sym typeface="Arial"/>
              </a:rPr>
            </a:br>
            <a:r>
              <a:rPr lang="ja" sz="700">
                <a:latin typeface="Arial"/>
                <a:ea typeface="Arial"/>
                <a:cs typeface="Arial"/>
                <a:sym typeface="Arial"/>
              </a:rPr>
              <a:t>ステートメントは、自己クエリを使用して見つけられたモデルの信念（真/偽）で</a:t>
            </a:r>
            <a:br>
              <a:rPr lang="ja" sz="700">
                <a:latin typeface="Arial"/>
                <a:ea typeface="Arial"/>
                <a:cs typeface="Arial"/>
                <a:sym typeface="Arial"/>
              </a:rPr>
            </a:br>
            <a:r>
              <a:rPr lang="ja" sz="700">
                <a:latin typeface="Arial"/>
                <a:ea typeface="Arial"/>
                <a:cs typeface="Arial"/>
                <a:sym typeface="Arial"/>
              </a:rPr>
              <a:t>ラベル付けされます（白 = 真と信じている、灰色 = 偽と信じている）。</a:t>
            </a:r>
            <a:br>
              <a:rPr lang="ja" sz="700">
                <a:latin typeface="Arial"/>
                <a:ea typeface="Arial"/>
                <a:cs typeface="Arial"/>
                <a:sym typeface="Arial"/>
              </a:rPr>
            </a:br>
            <a:r>
              <a:rPr lang="ja" sz="700">
                <a:latin typeface="Arial"/>
                <a:ea typeface="Arial"/>
                <a:cs typeface="Arial"/>
                <a:sym typeface="Arial"/>
              </a:rPr>
              <a:t>論理的な衝突の特定と解決。論理的な衝突が特定され（赤で色付けされる）、</a:t>
            </a:r>
            <a:br>
              <a:rPr lang="ja" sz="700">
                <a:latin typeface="Arial"/>
                <a:ea typeface="Arial"/>
                <a:cs typeface="Arial"/>
                <a:sym typeface="Arial"/>
              </a:rPr>
            </a:br>
            <a:r>
              <a:rPr lang="ja" sz="700">
                <a:latin typeface="Arial"/>
                <a:ea typeface="Arial"/>
                <a:cs typeface="Arial"/>
                <a:sym typeface="Arial"/>
              </a:rPr>
              <a:t>制約満足度技術が使用されてそれらを解決。</a:t>
            </a:r>
            <a:br>
              <a:rPr lang="ja" sz="700">
                <a:latin typeface="Arial"/>
                <a:ea typeface="Arial"/>
                <a:cs typeface="Arial"/>
                <a:sym typeface="Arial"/>
              </a:rPr>
            </a:br>
            <a:r>
              <a:rPr lang="ja" sz="700">
                <a:latin typeface="Arial"/>
                <a:ea typeface="Arial"/>
                <a:cs typeface="Arial"/>
                <a:sym typeface="Arial"/>
              </a:rPr>
              <a:t>この例では、ノード2が実際には真であるという強い証拠があります（7&amp;6→2,not(19)→2）ため、</a:t>
            </a:r>
            <a:br>
              <a:rPr lang="ja" sz="700">
                <a:latin typeface="Arial"/>
                <a:ea typeface="Arial"/>
                <a:cs typeface="Arial"/>
                <a:sym typeface="Arial"/>
              </a:rPr>
            </a:br>
            <a:r>
              <a:rPr lang="ja" sz="700">
                <a:latin typeface="Arial"/>
                <a:ea typeface="Arial"/>
                <a:cs typeface="Arial"/>
                <a:sym typeface="Arial"/>
              </a:rPr>
              <a:t>ソルバーはノード2のラベルを偽から真に反転させることが最小コストの修正であると判断します。</a:t>
            </a:r>
            <a:br>
              <a:rPr lang="ja" sz="700">
                <a:latin typeface="Arial"/>
                <a:ea typeface="Arial"/>
                <a:cs typeface="Arial"/>
                <a:sym typeface="Arial"/>
              </a:rPr>
            </a:br>
            <a:r>
              <a:rPr lang="ja" sz="700">
                <a:latin typeface="Arial"/>
                <a:ea typeface="Arial"/>
                <a:cs typeface="Arial"/>
                <a:sym typeface="Arial"/>
              </a:rPr>
              <a:t>最終的に、ノード2が最終的な答えとして選択され、これによって元の質問に正しく答えられます。</a:t>
            </a:r>
            <a:br>
              <a:rPr lang="ja" sz="700">
                <a:latin typeface="Arial"/>
                <a:ea typeface="Arial"/>
                <a:cs typeface="Arial"/>
                <a:sym typeface="Arial"/>
              </a:rPr>
            </a:br>
            <a:r>
              <a:rPr lang="ja" sz="700">
                <a:latin typeface="Arial"/>
                <a:ea typeface="Arial"/>
                <a:cs typeface="Arial"/>
                <a:sym typeface="Arial"/>
              </a:rPr>
              <a:t>このプロセスを通じて、モデルはより一貫性のある答えを提供し、</a:t>
            </a:r>
            <a:br>
              <a:rPr lang="ja" sz="700">
                <a:latin typeface="Arial"/>
                <a:ea typeface="Arial"/>
                <a:cs typeface="Arial"/>
                <a:sym typeface="Arial"/>
              </a:rPr>
            </a:br>
            <a:r>
              <a:rPr lang="ja" sz="700">
                <a:latin typeface="Arial"/>
                <a:ea typeface="Arial"/>
                <a:cs typeface="Arial"/>
                <a:sym typeface="Arial"/>
              </a:rPr>
              <a:t>その答えがどのように導かれたかについての解釈可能な説明を生成することができます。</a:t>
            </a:r>
            <a:br>
              <a:rPr lang="ja" sz="700">
                <a:latin typeface="Arial"/>
                <a:ea typeface="Arial"/>
                <a:cs typeface="Arial"/>
                <a:sym typeface="Arial"/>
              </a:rPr>
            </a:br>
            <a:r>
              <a:rPr lang="ja" sz="700">
                <a:latin typeface="Arial"/>
                <a:ea typeface="Arial"/>
                <a:cs typeface="Arial"/>
                <a:sym typeface="Arial"/>
              </a:rPr>
              <a:t>これにより、大規模言語モデルの透明性と信頼性が向上します。</a:t>
            </a:r>
            <a:endParaRPr sz="722"/>
          </a:p>
        </p:txBody>
      </p:sp>
      <p:pic>
        <p:nvPicPr>
          <p:cNvPr id="455" name="Google Shape;455;p61"/>
          <p:cNvPicPr preferRelativeResize="0"/>
          <p:nvPr/>
        </p:nvPicPr>
        <p:blipFill>
          <a:blip r:embed="rId3">
            <a:alphaModFix/>
          </a:blip>
          <a:stretch>
            <a:fillRect/>
          </a:stretch>
        </p:blipFill>
        <p:spPr>
          <a:xfrm>
            <a:off x="7298399" y="1005275"/>
            <a:ext cx="1845599" cy="2179725"/>
          </a:xfrm>
          <a:prstGeom prst="rect">
            <a:avLst/>
          </a:prstGeom>
          <a:noFill/>
          <a:ln>
            <a:noFill/>
          </a:ln>
        </p:spPr>
      </p:pic>
      <p:pic>
        <p:nvPicPr>
          <p:cNvPr id="456" name="Google Shape;456;p61"/>
          <p:cNvPicPr preferRelativeResize="0"/>
          <p:nvPr/>
        </p:nvPicPr>
        <p:blipFill>
          <a:blip r:embed="rId4">
            <a:alphaModFix/>
          </a:blip>
          <a:stretch>
            <a:fillRect/>
          </a:stretch>
        </p:blipFill>
        <p:spPr>
          <a:xfrm>
            <a:off x="4745156" y="2571744"/>
            <a:ext cx="2476925" cy="246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LILO: LEARNING INTERPRETABLE LIBRARIES BY COMPRESSING AND DOCUMENTING CODE</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ソフトウェア開発の重要な側面であるコードのリファクタリングを</a:t>
            </a:r>
            <a:r>
              <a:rPr lang="ja" sz="722"/>
              <a:t>実現するliloを提案。 LILOは、LLM誘導プログラム合成と、Stitchからの自動リファクタリングにおける最近のアルゴリズム的な進歩を組み合わせ文脈的使用例に基づいて自然言語名や文書を推論するAuto-Doc(Auto-Docmentation)手順を導入することで人間の可読性の改善に加えて、AutoDocはLILOのシンセサイザーが学習した抽象化を解釈し、デプロイするのを手助けしてAutoDocがパフォーマンスを向上させる</a:t>
            </a:r>
            <a:endParaRPr sz="722"/>
          </a:p>
          <a:p>
            <a:pPr indent="0" lvl="0" marL="0" rtl="0" algn="l">
              <a:spcBef>
                <a:spcPts val="1200"/>
              </a:spcBef>
              <a:spcAft>
                <a:spcPts val="0"/>
              </a:spcAft>
              <a:buSzPts val="1018"/>
              <a:buNone/>
            </a:pPr>
            <a:r>
              <a:rPr lang="ja" sz="1100"/>
              <a:t>手法</a:t>
            </a:r>
            <a:br>
              <a:rPr lang="ja" sz="1100"/>
            </a:br>
            <a:r>
              <a:rPr lang="ja" sz="700"/>
              <a:t>LILO学習ループの概要</a:t>
            </a:r>
            <a:br>
              <a:rPr lang="ja" sz="700"/>
            </a:br>
            <a:r>
              <a:rPr lang="ja" sz="700"/>
              <a:t>(A) プログラムの合成: タスクに基づき、タスクの説明を読み、その問題を解決するコードを</a:t>
            </a:r>
            <a:br>
              <a:rPr lang="ja" sz="700"/>
            </a:br>
            <a:r>
              <a:rPr lang="ja" sz="700"/>
              <a:t>二重システム検索モデルを使用し生成</a:t>
            </a:r>
            <a:br>
              <a:rPr lang="ja" sz="700"/>
            </a:br>
            <a:r>
              <a:rPr lang="ja" sz="700"/>
              <a:t>(B) STITCH圧縮アルゴリズム: 合成されたプログラムセットから、共通の構造や再利用可能なパーツを抽出するために、</a:t>
            </a:r>
            <a:br>
              <a:rPr lang="ja" sz="700"/>
            </a:br>
            <a:r>
              <a:rPr lang="ja" sz="700"/>
              <a:t>圧縮アルゴリズムSTITCHを使用。これにより、プログラムから最適なλ抽象化を識別し、</a:t>
            </a:r>
            <a:br>
              <a:rPr lang="ja" sz="700"/>
            </a:br>
            <a:r>
              <a:rPr lang="ja" sz="700"/>
              <a:t>コードをより効率的で簡潔な形に整理</a:t>
            </a:r>
            <a:br>
              <a:rPr lang="ja" sz="700"/>
            </a:br>
            <a:r>
              <a:rPr lang="ja" sz="700"/>
              <a:t>(C) LLMが生成した自動文書化とともに、理解しやすいλ抽象化のライブラリを生成します。</a:t>
            </a:r>
            <a:br>
              <a:rPr lang="ja" sz="700"/>
            </a:br>
            <a:r>
              <a:rPr lang="ja" sz="700"/>
              <a:t>自動文書化では、関数名やドキュメント文字列を生成して、</a:t>
            </a:r>
            <a:br>
              <a:rPr lang="ja" sz="700"/>
            </a:br>
            <a:r>
              <a:rPr lang="ja" sz="700"/>
              <a:t>コードの抽象化が他の人にとっても理解しやすくなる</a:t>
            </a:r>
            <a:br>
              <a:rPr lang="ja" sz="700"/>
            </a:br>
            <a:r>
              <a:rPr lang="ja" sz="700"/>
              <a:t>(C) 自動文書化 (AutoDoc): 生成されたコードの機能名やドキュメント文字列を生成することにより</a:t>
            </a:r>
            <a:br>
              <a:rPr lang="ja" sz="700"/>
            </a:br>
            <a:r>
              <a:rPr lang="ja" sz="700"/>
              <a:t>ライブラリをより解釈しやすくします。これは、コードの使用例に基づいて適切な名称を推測するプロセスを含みます。</a:t>
            </a:r>
            <a:br>
              <a:rPr lang="ja" sz="700"/>
            </a:br>
            <a:r>
              <a:rPr lang="ja" sz="700"/>
              <a:t>(D) プログラムソリューションの単純化: Aで生成したコードをより単純な構造に変えることで、</a:t>
            </a:r>
            <a:br>
              <a:rPr lang="ja" sz="700"/>
            </a:br>
            <a:r>
              <a:rPr lang="ja" sz="700"/>
              <a:t>将来的により複雑なタスクを解決することが容易になる</a:t>
            </a:r>
            <a:br>
              <a:rPr lang="ja" sz="700"/>
            </a:br>
            <a:r>
              <a:rPr lang="ja" sz="700"/>
              <a:t>全体的なプロセスは、プログラムの合成、そのプログラムの圧縮、そして文書化を通じて、再利用可能で、</a:t>
            </a:r>
            <a:br>
              <a:rPr lang="ja" sz="700"/>
            </a:br>
            <a:r>
              <a:rPr lang="ja" sz="700"/>
              <a:t>読みやすく、理解しやすいプログラムライブラリを構築することを目的とする。</a:t>
            </a:r>
            <a:br>
              <a:rPr lang="ja" sz="700"/>
            </a:br>
            <a:r>
              <a:rPr lang="ja" sz="700"/>
              <a:t>そして、このループを通じて、より複雑なプログラミングタスクを解決する能力を向上します</a:t>
            </a:r>
            <a:endParaRPr sz="700"/>
          </a:p>
          <a:p>
            <a:pPr indent="0" lvl="0" marL="0" rtl="0" algn="l">
              <a:spcBef>
                <a:spcPts val="1200"/>
              </a:spcBef>
              <a:spcAft>
                <a:spcPts val="1200"/>
              </a:spcAft>
              <a:buSzPts val="1018"/>
              <a:buNone/>
            </a:pPr>
            <a:r>
              <a:t/>
            </a:r>
            <a:endParaRPr sz="700"/>
          </a:p>
        </p:txBody>
      </p:sp>
      <p:pic>
        <p:nvPicPr>
          <p:cNvPr id="462" name="Google Shape;462;p62"/>
          <p:cNvPicPr preferRelativeResize="0"/>
          <p:nvPr/>
        </p:nvPicPr>
        <p:blipFill>
          <a:blip r:embed="rId3">
            <a:alphaModFix/>
          </a:blip>
          <a:stretch>
            <a:fillRect/>
          </a:stretch>
        </p:blipFill>
        <p:spPr>
          <a:xfrm>
            <a:off x="5210950" y="971700"/>
            <a:ext cx="3600201" cy="2488201"/>
          </a:xfrm>
          <a:prstGeom prst="rect">
            <a:avLst/>
          </a:prstGeom>
          <a:noFill/>
          <a:ln>
            <a:noFill/>
          </a:ln>
        </p:spPr>
      </p:pic>
      <p:pic>
        <p:nvPicPr>
          <p:cNvPr id="463" name="Google Shape;463;p62"/>
          <p:cNvPicPr preferRelativeResize="0"/>
          <p:nvPr/>
        </p:nvPicPr>
        <p:blipFill>
          <a:blip r:embed="rId4">
            <a:alphaModFix/>
          </a:blip>
          <a:stretch>
            <a:fillRect/>
          </a:stretch>
        </p:blipFill>
        <p:spPr>
          <a:xfrm>
            <a:off x="5210951" y="3456675"/>
            <a:ext cx="3600201" cy="1483963"/>
          </a:xfrm>
          <a:prstGeom prst="rect">
            <a:avLst/>
          </a:prstGeom>
          <a:noFill/>
          <a:ln>
            <a:noFill/>
          </a:ln>
        </p:spPr>
      </p:pic>
      <p:sp>
        <p:nvSpPr>
          <p:cNvPr id="464" name="Google Shape;464;p62"/>
          <p:cNvSpPr txBox="1"/>
          <p:nvPr/>
        </p:nvSpPr>
        <p:spPr>
          <a:xfrm>
            <a:off x="21400" y="3459900"/>
            <a:ext cx="519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 </a:t>
            </a:r>
            <a:r>
              <a:rPr lang="ja" sz="600">
                <a:solidFill>
                  <a:schemeClr val="accent3"/>
                </a:solidFill>
                <a:latin typeface="Proxima Nova"/>
                <a:ea typeface="Proxima Nova"/>
                <a:cs typeface="Proxima Nova"/>
                <a:sym typeface="Proxima Nova"/>
              </a:rPr>
              <a:t>function LILOLEARNING(L0, T): LILO学習関数を定義。ここで、L0は初期ライブラリ（基本DSL）、Tはタスクのセット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L ← L0: 基本DSLを用いてライブラリを初期化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3. Π ← {t : ∅ | t ∈ T}: 各タスクtに対して、空のソリューションセットΠを初期化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4. for i = 1, . . . , N do: N回のイテレーション（ループ）を開始</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5. for t ∈ T do: 各タスクtに対して、LLM（大規模言語モデル）ソルバーを実行</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6. Πt ← Πt ∪ LLM(TaskPrompt(L, Π, dt)): LLMを用いてタスクプロンプトに基づくソリューションを生成し、タスクtのソリューションセットに追加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7. Π ← Π ∪ SEARCH(Li, T): 列挙検索を実行し、タスクのソリューションセットを更新（✂ Searchではスキップ）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8. {f*1 , . . . , f*k } ← COMPRESS(L, Π, k): 圧縮アルゴリズムを用いて、新しい抽象化関数を生成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9. L ← L0 ∪ {f*1 , . . . , f*k }: 新しく生成された抽象化関数を初期ライブラリに追加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10. Π ← REWRITE(L, Π): ライブラリに基づいてソリューションセットを再構築</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11. for α ∈ {f*1 , . . . , f*k } do: 新しく生成された各抽象化関数について、文書化を行う（✂ AutoDocではスキップ）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12. D ← LLM(AutoDocPrompt(L, Π, α)): LLMを用いて、AutoDocプロンプトに基づいて文書を生成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13. L ← add docs(L, α, D): 生成された文書をライブラリに追加して、抽象化関数をドキュメント化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14. return L, Π: 最終的なライブラリとタスクソリューションセットを返す</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Extracting user needs with Chat-GPT for dialogue recommendation</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人間の問い合わせに応答し、ユーザに合わせたレコメンデーションを行う対話型レコメンデーションシステム作成するため、ChatGPTを使用して話システムの構築を実現し,システムの有効性を検証</a:t>
            </a:r>
            <a:endParaRPr sz="722"/>
          </a:p>
          <a:p>
            <a:pPr indent="0" lvl="0" marL="0" rtl="0" algn="l">
              <a:spcBef>
                <a:spcPts val="1200"/>
              </a:spcBef>
              <a:spcAft>
                <a:spcPts val="0"/>
              </a:spcAft>
              <a:buSzPts val="1018"/>
              <a:buNone/>
            </a:pPr>
            <a:r>
              <a:rPr lang="ja" sz="1100"/>
              <a:t>手法</a:t>
            </a:r>
            <a:br>
              <a:rPr lang="ja" sz="1100"/>
            </a:br>
            <a:r>
              <a:rPr lang="ja" sz="700"/>
              <a:t>対話型のシステムを構築してテストするためのフレームワークは「コントローラー」、「アシスタント」、「ユーザーシミュレーター」という3つの主要なモジュールから構成されます</a:t>
            </a:r>
            <a:br>
              <a:rPr lang="ja" sz="700"/>
            </a:br>
            <a:r>
              <a:rPr lang="ja" sz="700"/>
              <a:t>1 コントローラーとアシスタント</a:t>
            </a:r>
            <a:br>
              <a:rPr lang="ja" sz="700"/>
            </a:br>
            <a:r>
              <a:rPr lang="ja" sz="700"/>
              <a:t>コントローラーとアシスタントは、対話システムの2つの要素で、アシスタントはユーザーと直接対話を行い、</a:t>
            </a:r>
            <a:br>
              <a:rPr lang="ja" sz="700"/>
            </a:br>
            <a:r>
              <a:rPr lang="ja" sz="700"/>
              <a:t>ユーザーの特徴やニーズを引き出す質問を生成。</a:t>
            </a:r>
            <a:br>
              <a:rPr lang="ja" sz="700"/>
            </a:br>
            <a:r>
              <a:rPr lang="ja" sz="700"/>
              <a:t>一方、コントローラーはユーザーと直接対話することはありませんが、アシスタントの発話を監視し、</a:t>
            </a:r>
            <a:br>
              <a:rPr lang="ja" sz="700"/>
            </a:br>
            <a:r>
              <a:rPr lang="ja" sz="700"/>
              <a:t>対話シナリオに沿って適切かどうかを判断し、</a:t>
            </a:r>
            <a:br>
              <a:rPr lang="ja" sz="700"/>
            </a:br>
            <a:r>
              <a:rPr lang="ja" sz="700"/>
              <a:t>アシスタントに通知して、ユーザーとアシスタント間の対話をより高いレベルから制御</a:t>
            </a:r>
            <a:br>
              <a:rPr lang="ja" sz="700"/>
            </a:br>
            <a:r>
              <a:rPr lang="ja" sz="700"/>
              <a:t>流れは、アシスタントが生成した質問がコントローラーに渡され、</a:t>
            </a:r>
            <a:br>
              <a:rPr lang="ja" sz="700"/>
            </a:br>
            <a:r>
              <a:rPr lang="ja" sz="700"/>
              <a:t>コントローラーがその質問の内容が対話シナリオに適しているかを判断し、アシスタントに渡す</a:t>
            </a:r>
            <a:br>
              <a:rPr lang="ja" sz="700"/>
            </a:br>
            <a:r>
              <a:rPr lang="ja" sz="700"/>
              <a:t>これにより対話の内容を柔軟にし、ユーザーに合わせたパーソナライズされた対話を実現するために、</a:t>
            </a:r>
            <a:br>
              <a:rPr lang="ja" sz="700"/>
            </a:br>
            <a:r>
              <a:rPr lang="ja" sz="700"/>
              <a:t>プロンプトにスキーマを具体的に指定するのではなく、</a:t>
            </a:r>
            <a:br>
              <a:rPr lang="ja" sz="700"/>
            </a:br>
            <a:r>
              <a:rPr lang="ja" sz="700"/>
              <a:t>ダイアログ管理モジュールによる質問生成の指示などのソフトな制約に変更することができます。</a:t>
            </a:r>
            <a:br>
              <a:rPr lang="ja" sz="700"/>
            </a:br>
            <a:r>
              <a:rPr lang="ja" sz="700"/>
              <a:t>論文ではコントローラーとアシスタントの具体的なプロンプトの例が与えられており、</a:t>
            </a:r>
            <a:br>
              <a:rPr lang="ja" sz="700"/>
            </a:br>
            <a:r>
              <a:rPr lang="ja" sz="700"/>
              <a:t>それぞれがアパート物件の推薦に関する話題でどのように機能するかが説明されています。</a:t>
            </a:r>
            <a:endParaRPr sz="700"/>
          </a:p>
          <a:p>
            <a:pPr indent="0" lvl="0" marL="0" rtl="0" algn="l">
              <a:spcBef>
                <a:spcPts val="1200"/>
              </a:spcBef>
              <a:spcAft>
                <a:spcPts val="0"/>
              </a:spcAft>
              <a:buNone/>
            </a:pPr>
            <a:r>
              <a:rPr lang="ja" sz="700"/>
              <a:t>2 ユーザーシミュレーター</a:t>
            </a:r>
            <a:br>
              <a:rPr lang="ja" sz="700"/>
            </a:br>
            <a:r>
              <a:rPr lang="ja" sz="700"/>
              <a:t>ユーザーシミュレーターは、ユーザーの発言をどのように実装するかが重要で</a:t>
            </a:r>
            <a:br>
              <a:rPr lang="ja" sz="700"/>
            </a:br>
            <a:r>
              <a:rPr lang="ja" sz="700"/>
              <a:t>一般的な推薦システムでは、発言は公開されている対話推薦データセットを使用して実装されることが多いですが、</a:t>
            </a:r>
            <a:br>
              <a:rPr lang="ja" sz="700"/>
            </a:br>
            <a:r>
              <a:rPr lang="ja" sz="700"/>
              <a:t>そのデータセットにはシステムによる質問とユーザーによる回答のペアしか含まれていないため、実際の対話の実験が困難。</a:t>
            </a:r>
            <a:br>
              <a:rPr lang="ja" sz="700"/>
            </a:br>
            <a:r>
              <a:rPr lang="ja" sz="700"/>
              <a:t>この問題を解決するために、Chat-GPTを使用してユーザーをシミュレートするモジュールを作成。</a:t>
            </a:r>
            <a:br>
              <a:rPr lang="ja" sz="700"/>
            </a:br>
            <a:r>
              <a:rPr lang="ja" sz="700"/>
              <a:t>このモジュールは、ユーザーの性別、年齢、職業をプロンプトに組み込み、アシスタントの発言に対するユーザーの反応を出力し、それがアシスタントの発言への入力とすることで、</a:t>
            </a:r>
            <a:br>
              <a:rPr lang="ja" sz="700"/>
            </a:br>
            <a:r>
              <a:rPr lang="ja" sz="700"/>
              <a:t>アシスタントとコントローラー間のダイナミックな対話システムを検証することが可能になります。</a:t>
            </a:r>
            <a:endParaRPr sz="700"/>
          </a:p>
          <a:p>
            <a:pPr indent="0" lvl="0" marL="0" rtl="0" algn="l">
              <a:spcBef>
                <a:spcPts val="1200"/>
              </a:spcBef>
              <a:spcAft>
                <a:spcPts val="0"/>
              </a:spcAft>
              <a:buNone/>
            </a:pPr>
            <a:r>
              <a:rPr lang="ja" sz="700"/>
              <a:t>ユーザーシミュレーターのプロンプトの例も提供されており、それはアパート物件の推薦に関するもので、コントローラーとアシスタントのプロンプトと同様に機能します。</a:t>
            </a:r>
            <a:endParaRPr sz="700"/>
          </a:p>
          <a:p>
            <a:pPr indent="0" lvl="0" marL="0" rtl="0" algn="l">
              <a:spcBef>
                <a:spcPts val="1200"/>
              </a:spcBef>
              <a:spcAft>
                <a:spcPts val="1200"/>
              </a:spcAft>
              <a:buSzPts val="1018"/>
              <a:buNone/>
            </a:pPr>
            <a:r>
              <a:t/>
            </a:r>
            <a:endParaRPr sz="700"/>
          </a:p>
        </p:txBody>
      </p:sp>
      <p:pic>
        <p:nvPicPr>
          <p:cNvPr id="470" name="Google Shape;470;p63"/>
          <p:cNvPicPr preferRelativeResize="0"/>
          <p:nvPr/>
        </p:nvPicPr>
        <p:blipFill>
          <a:blip r:embed="rId3">
            <a:alphaModFix/>
          </a:blip>
          <a:stretch>
            <a:fillRect/>
          </a:stretch>
        </p:blipFill>
        <p:spPr>
          <a:xfrm>
            <a:off x="4683150" y="1299475"/>
            <a:ext cx="4396325" cy="21060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The Effect of Scaling, Retrieval Augmentation and Form on the Factual Consistency of Language Models</a:t>
            </a:r>
            <a:r>
              <a:rPr lang="ja" sz="1469" u="sng"/>
              <a:t> 2023 </a:t>
            </a:r>
            <a:r>
              <a:rPr lang="ja" sz="1169" u="sng"/>
              <a:t> </a:t>
            </a:r>
            <a:endParaRPr sz="1169" u="sng"/>
          </a:p>
          <a:p>
            <a:pPr indent="0" lvl="0" marL="0" rtl="0" algn="l">
              <a:spcBef>
                <a:spcPts val="1200"/>
              </a:spcBef>
              <a:spcAft>
                <a:spcPts val="0"/>
              </a:spcAft>
              <a:buSzPts val="1018"/>
              <a:buNone/>
            </a:pPr>
            <a:r>
              <a:rPr lang="ja" sz="1100"/>
              <a:t>概要</a:t>
            </a:r>
            <a:br>
              <a:rPr lang="ja" sz="722"/>
            </a:br>
            <a:r>
              <a:rPr lang="ja" sz="722"/>
              <a:t>LLMは同じ意味の質問に対して一貫性の無い回答をする傾向にあります。この一貫性の無い回答をする原因を検討し、LLMの拡張と検索コーパスの追加の2つの対策を行い効果を評価、</a:t>
            </a:r>
            <a:endParaRPr sz="722"/>
          </a:p>
          <a:p>
            <a:pPr indent="0" lvl="0" marL="0" rtl="0" algn="l">
              <a:spcBef>
                <a:spcPts val="1200"/>
              </a:spcBef>
              <a:spcAft>
                <a:spcPts val="0"/>
              </a:spcAft>
              <a:buSzPts val="1018"/>
              <a:buNone/>
            </a:pPr>
            <a:r>
              <a:rPr lang="ja" sz="1100"/>
              <a:t>手法</a:t>
            </a:r>
            <a:br>
              <a:rPr lang="ja" sz="1100"/>
            </a:br>
            <a:r>
              <a:rPr lang="ja" sz="700"/>
              <a:t>対話型のシステムを構築してテストするためのフレームワークは「コントローラー」、「アシスタント」、「ユーザーシミュレーター」という3つの主要なモジュールから構成されます</a:t>
            </a:r>
            <a:br>
              <a:rPr lang="ja" sz="700"/>
            </a:br>
            <a:r>
              <a:rPr lang="ja" sz="700"/>
              <a:t>1 コントローラーとアシスタント</a:t>
            </a:r>
            <a:br>
              <a:rPr lang="ja" sz="700"/>
            </a:br>
            <a:r>
              <a:rPr lang="ja" sz="700"/>
              <a:t>コントローラーとアシスタントは、対話システムの2つの要素で、アシスタントはユーザーと直接対話を行い、</a:t>
            </a:r>
            <a:br>
              <a:rPr lang="ja" sz="700"/>
            </a:br>
            <a:r>
              <a:rPr lang="ja" sz="700"/>
              <a:t>ユーザーの特徴やニーズを引き出す質問を生成。</a:t>
            </a:r>
            <a:br>
              <a:rPr lang="ja" sz="700"/>
            </a:br>
            <a:r>
              <a:rPr lang="ja" sz="700"/>
              <a:t>一方、コントローラーはユーザーと直接対話することはありませんが、アシスタントの発話を監視し、</a:t>
            </a:r>
            <a:br>
              <a:rPr lang="ja" sz="700"/>
            </a:br>
            <a:r>
              <a:rPr lang="ja" sz="700"/>
              <a:t>対話シナリオに沿って適切かどうかを判断し、</a:t>
            </a:r>
            <a:br>
              <a:rPr lang="ja" sz="700"/>
            </a:br>
            <a:r>
              <a:rPr lang="ja" sz="700"/>
              <a:t>アシスタントに通知して、ユーザーとアシスタント間の対話をより高いレベルから制御</a:t>
            </a:r>
            <a:br>
              <a:rPr lang="ja" sz="700"/>
            </a:br>
            <a:r>
              <a:rPr lang="ja" sz="700"/>
              <a:t>流れは、アシスタントが生成した質問がコントローラーに渡され、</a:t>
            </a:r>
            <a:br>
              <a:rPr lang="ja" sz="700"/>
            </a:br>
            <a:r>
              <a:rPr lang="ja" sz="700"/>
              <a:t>コントローラーがその質問の内容が対話シナリオに適しているかを判断し、アシスタントに渡す</a:t>
            </a:r>
            <a:br>
              <a:rPr lang="ja" sz="700"/>
            </a:br>
            <a:r>
              <a:rPr lang="ja" sz="700"/>
              <a:t>これにより対話の内容を柔軟にし、ユーザーに合わせたパーソナライズされた対話を実現するために、</a:t>
            </a:r>
            <a:br>
              <a:rPr lang="ja" sz="700"/>
            </a:br>
            <a:r>
              <a:rPr lang="ja" sz="700"/>
              <a:t>プロンプトにスキーマを具体的に指定するのではなく、</a:t>
            </a:r>
            <a:br>
              <a:rPr lang="ja" sz="700"/>
            </a:br>
            <a:r>
              <a:rPr lang="ja" sz="700"/>
              <a:t>ダイアログ管理モジュールによる質問生成の指示などのソフトな制約に変更することができます。</a:t>
            </a:r>
            <a:br>
              <a:rPr lang="ja" sz="700"/>
            </a:br>
            <a:r>
              <a:rPr lang="ja" sz="700"/>
              <a:t>論文ではコントローラーとアシスタントの具体的なプロンプトの例が与えられており、</a:t>
            </a:r>
            <a:br>
              <a:rPr lang="ja" sz="700"/>
            </a:br>
            <a:r>
              <a:rPr lang="ja" sz="700"/>
              <a:t>それぞれがアパート物件の推薦に関する話題でどのように機能するかが説明されています。</a:t>
            </a:r>
            <a:endParaRPr sz="700"/>
          </a:p>
          <a:p>
            <a:pPr indent="0" lvl="0" marL="0" rtl="0" algn="l">
              <a:spcBef>
                <a:spcPts val="1200"/>
              </a:spcBef>
              <a:spcAft>
                <a:spcPts val="0"/>
              </a:spcAft>
              <a:buNone/>
            </a:pPr>
            <a:r>
              <a:rPr lang="ja" sz="700"/>
              <a:t>2 ユーザーシミュレーター</a:t>
            </a:r>
            <a:br>
              <a:rPr lang="ja" sz="700"/>
            </a:br>
            <a:r>
              <a:rPr lang="ja" sz="700"/>
              <a:t>ユーザーシミュレーターは、ユーザーの発言をどのように実装するかが重要で</a:t>
            </a:r>
            <a:br>
              <a:rPr lang="ja" sz="700"/>
            </a:br>
            <a:r>
              <a:rPr lang="ja" sz="700"/>
              <a:t>一般的な推薦システムでは、発言は公開されている対話推薦データセットを使用して実装されることが多いですが、</a:t>
            </a:r>
            <a:br>
              <a:rPr lang="ja" sz="700"/>
            </a:br>
            <a:r>
              <a:rPr lang="ja" sz="700"/>
              <a:t>そのデータセットにはシステムによる質問とユーザーによる回答のペアしか含まれていないため、実際の対話の実験が困難。</a:t>
            </a:r>
            <a:br>
              <a:rPr lang="ja" sz="700"/>
            </a:br>
            <a:r>
              <a:rPr lang="ja" sz="700"/>
              <a:t>この問題を解決するために、Chat-GPTを使用してユーザーをシミュレートするモジュールを作成。</a:t>
            </a:r>
            <a:br>
              <a:rPr lang="ja" sz="700"/>
            </a:br>
            <a:r>
              <a:rPr lang="ja" sz="700"/>
              <a:t>このモジュールは、ユーザーの性別、年齢、職業をプロンプトに組み込み、アシスタントの発言に対するユーザーの反応を出力し、それがアシスタントの発言への入力とすることで、</a:t>
            </a:r>
            <a:br>
              <a:rPr lang="ja" sz="700"/>
            </a:br>
            <a:r>
              <a:rPr lang="ja" sz="700"/>
              <a:t>アシスタントとコントローラー間のダイナミックな対話システムを検証することが可能になります。</a:t>
            </a:r>
            <a:endParaRPr sz="700"/>
          </a:p>
          <a:p>
            <a:pPr indent="0" lvl="0" marL="0" rtl="0" algn="l">
              <a:spcBef>
                <a:spcPts val="1200"/>
              </a:spcBef>
              <a:spcAft>
                <a:spcPts val="0"/>
              </a:spcAft>
              <a:buNone/>
            </a:pPr>
            <a:r>
              <a:rPr lang="ja" sz="700"/>
              <a:t>ユーザーシミュレーターのプロンプトの例も提供されており、それはアパート物件の推薦に関するもので、コントローラーとアシスタントのプロンプトと同様に機能します。</a:t>
            </a:r>
            <a:endParaRPr sz="700"/>
          </a:p>
          <a:p>
            <a:pPr indent="0" lvl="0" marL="0" rtl="0" algn="l">
              <a:spcBef>
                <a:spcPts val="1200"/>
              </a:spcBef>
              <a:spcAft>
                <a:spcPts val="1200"/>
              </a:spcAft>
              <a:buSzPts val="1018"/>
              <a:buNone/>
            </a:pPr>
            <a:r>
              <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a:t>
            </a:r>
            <a:r>
              <a:rPr lang="ja" sz="13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arXivプラットフォームで公開された大規模言語モデル（LLM）関連の論文は累計で約1.7万件に達し計算機科学と統計学の論文全体に占める割合は最大で12%となりました</a:t>
            </a:r>
            <a:br>
              <a:rPr lang="ja" sz="822"/>
            </a:br>
            <a:r>
              <a:rPr lang="ja" sz="822"/>
              <a:t>対象期間は2018年1月1日から2023年9月7日まで、総数は16,979件で、クラスタリングと埋め込みを使用して作成した40のLLM関連トピックに注釈を追加しました</a:t>
            </a:r>
            <a:br>
              <a:rPr lang="ja" sz="822"/>
            </a:br>
            <a:r>
              <a:rPr lang="ja" sz="822"/>
              <a:t>新しくLLMに関する論文を投稿した著者も多く成長カテゴリーとなっています。コンピュータ科学の分野で多くのLLM論文が投稿されています。</a:t>
            </a:r>
            <a:br>
              <a:rPr lang="ja" sz="822"/>
            </a:br>
            <a:br>
              <a:rPr lang="ja" sz="822"/>
            </a:br>
            <a:r>
              <a:rPr lang="ja" sz="822" u="sng">
                <a:solidFill>
                  <a:schemeClr val="hlink"/>
                </a:solidFill>
                <a:hlinkClick r:id="rId3"/>
              </a:rPr>
              <a:t>https://github.com/rmovva/LLM-publication-patterns-public</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rPr lang="ja" sz="822"/>
              <a:t>特に投稿の多い大学は中国の大学期間でした。よく使われるワードは、Llama、ChatGPT、Like ChatGPTでした。また、引用数は大きなチームによって書かれる傾向が多い結果でした。</a:t>
            </a:r>
            <a:endParaRPr sz="822"/>
          </a:p>
          <a:p>
            <a:pPr indent="0" lvl="0" marL="0" rtl="0" algn="l">
              <a:spcBef>
                <a:spcPts val="1200"/>
              </a:spcBef>
              <a:spcAft>
                <a:spcPts val="1200"/>
              </a:spcAft>
              <a:buSzPts val="1018"/>
              <a:buNone/>
            </a:pPr>
            <a:r>
              <a:t/>
            </a:r>
            <a:endParaRPr sz="822"/>
          </a:p>
        </p:txBody>
      </p:sp>
      <p:pic>
        <p:nvPicPr>
          <p:cNvPr id="87" name="Google Shape;87;p18"/>
          <p:cNvPicPr preferRelativeResize="0"/>
          <p:nvPr/>
        </p:nvPicPr>
        <p:blipFill>
          <a:blip r:embed="rId4">
            <a:alphaModFix/>
          </a:blip>
          <a:stretch>
            <a:fillRect/>
          </a:stretch>
        </p:blipFill>
        <p:spPr>
          <a:xfrm>
            <a:off x="55850" y="1491624"/>
            <a:ext cx="4393076" cy="1462850"/>
          </a:xfrm>
          <a:prstGeom prst="rect">
            <a:avLst/>
          </a:prstGeom>
          <a:noFill/>
          <a:ln>
            <a:noFill/>
          </a:ln>
        </p:spPr>
      </p:pic>
      <p:pic>
        <p:nvPicPr>
          <p:cNvPr id="88" name="Google Shape;88;p18"/>
          <p:cNvPicPr preferRelativeResize="0"/>
          <p:nvPr/>
        </p:nvPicPr>
        <p:blipFill>
          <a:blip r:embed="rId5">
            <a:alphaModFix/>
          </a:blip>
          <a:stretch>
            <a:fillRect/>
          </a:stretch>
        </p:blipFill>
        <p:spPr>
          <a:xfrm>
            <a:off x="4779125" y="1491625"/>
            <a:ext cx="4393076" cy="1462862"/>
          </a:xfrm>
          <a:prstGeom prst="rect">
            <a:avLst/>
          </a:prstGeom>
          <a:noFill/>
          <a:ln>
            <a:noFill/>
          </a:ln>
        </p:spPr>
      </p:pic>
      <p:pic>
        <p:nvPicPr>
          <p:cNvPr id="89" name="Google Shape;89;p18"/>
          <p:cNvPicPr preferRelativeResize="0"/>
          <p:nvPr/>
        </p:nvPicPr>
        <p:blipFill>
          <a:blip r:embed="rId6">
            <a:alphaModFix/>
          </a:blip>
          <a:stretch>
            <a:fillRect/>
          </a:stretch>
        </p:blipFill>
        <p:spPr>
          <a:xfrm>
            <a:off x="369674" y="3340399"/>
            <a:ext cx="2327351" cy="1626650"/>
          </a:xfrm>
          <a:prstGeom prst="rect">
            <a:avLst/>
          </a:prstGeom>
          <a:noFill/>
          <a:ln>
            <a:noFill/>
          </a:ln>
        </p:spPr>
      </p:pic>
      <p:pic>
        <p:nvPicPr>
          <p:cNvPr id="90" name="Google Shape;90;p18"/>
          <p:cNvPicPr preferRelativeResize="0"/>
          <p:nvPr/>
        </p:nvPicPr>
        <p:blipFill>
          <a:blip r:embed="rId7">
            <a:alphaModFix/>
          </a:blip>
          <a:stretch>
            <a:fillRect/>
          </a:stretch>
        </p:blipFill>
        <p:spPr>
          <a:xfrm>
            <a:off x="6000219" y="3340402"/>
            <a:ext cx="2327351" cy="16266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LLMに対する網羅的な評価分析を実施し、主要なカテゴリとサブカテゴリは次の図のようになりました</a:t>
            </a:r>
            <a:br>
              <a:rPr lang="ja" sz="822"/>
            </a:br>
            <a:r>
              <a:rPr lang="ja" sz="822"/>
              <a:t>https://github.com/tjunlp-lab/Awesome-LLMs-Evaluation-Papers</a:t>
            </a:r>
            <a:endParaRPr sz="822"/>
          </a:p>
          <a:p>
            <a:pPr indent="0" lvl="0" marL="0" rtl="0" algn="l">
              <a:spcBef>
                <a:spcPts val="1200"/>
              </a:spcBef>
              <a:spcAft>
                <a:spcPts val="0"/>
              </a:spcAft>
              <a:buSzPts val="1018"/>
              <a:buNone/>
            </a:pPr>
            <a:r>
              <a:rPr lang="ja" sz="1122"/>
              <a:t>ガイドライン</a:t>
            </a:r>
            <a:br>
              <a:rPr lang="ja" sz="1122"/>
            </a:br>
            <a:r>
              <a:rPr lang="ja" sz="800"/>
              <a:t>人間の価値観との一致を評価する増えつつあり、リン的な面も含めたモデル応用がされる</a:t>
            </a:r>
            <a:endParaRPr sz="800"/>
          </a:p>
          <a:p>
            <a:pPr indent="0" lvl="0" marL="0" rtl="0" algn="l">
              <a:spcBef>
                <a:spcPts val="1200"/>
              </a:spcBef>
              <a:spcAft>
                <a:spcPts val="0"/>
              </a:spcAft>
              <a:buSzPts val="1018"/>
              <a:buNone/>
            </a:pPr>
            <a:r>
              <a:rPr lang="ja" sz="1100"/>
              <a:t>安全性</a:t>
            </a:r>
            <a:br>
              <a:rPr lang="ja" sz="800"/>
            </a:br>
            <a:r>
              <a:rPr lang="ja" sz="800"/>
              <a:t>バイアスの増幅、誤情報の拡散、プライバシーの侵害などに対する評価が必要</a:t>
            </a:r>
            <a:endParaRPr sz="800"/>
          </a:p>
          <a:p>
            <a:pPr indent="0" lvl="0" marL="0" rtl="0" algn="l">
              <a:spcBef>
                <a:spcPts val="1200"/>
              </a:spcBef>
              <a:spcAft>
                <a:spcPts val="0"/>
              </a:spcAft>
              <a:buSzPts val="1018"/>
              <a:buNone/>
            </a:pPr>
            <a:r>
              <a:rPr lang="ja" sz="1100"/>
              <a:t>特化型LLM</a:t>
            </a:r>
            <a:br>
              <a:rPr lang="ja" sz="800"/>
            </a:br>
            <a:r>
              <a:rPr lang="ja" sz="800"/>
              <a:t>特定ドメインやタスクに特化したLLMもあるが評価には専門的なアプローチが必要で</a:t>
            </a:r>
            <a:br>
              <a:rPr lang="ja" sz="800"/>
            </a:br>
            <a:r>
              <a:rPr lang="ja" sz="800"/>
              <a:t>高度な知識や専門的な推論機能を有したモデルを作成する必要がある</a:t>
            </a:r>
            <a:endParaRPr sz="800"/>
          </a:p>
          <a:p>
            <a:pPr indent="0" lvl="0" marL="0" rtl="0" algn="l">
              <a:spcBef>
                <a:spcPts val="1200"/>
              </a:spcBef>
              <a:spcAft>
                <a:spcPts val="1200"/>
              </a:spcAft>
              <a:buSzPts val="1018"/>
              <a:buNone/>
            </a:pPr>
            <a:r>
              <a:rPr lang="ja" sz="800"/>
              <a:t>LLMの評価は複雑で多面的で今後統一された基準や仕組みが必要になり、新しい評価基準が必要</a:t>
            </a:r>
            <a:br>
              <a:rPr lang="ja" sz="800"/>
            </a:br>
            <a:endParaRPr sz="800"/>
          </a:p>
        </p:txBody>
      </p:sp>
      <p:pic>
        <p:nvPicPr>
          <p:cNvPr id="96" name="Google Shape;96;p19"/>
          <p:cNvPicPr preferRelativeResize="0"/>
          <p:nvPr/>
        </p:nvPicPr>
        <p:blipFill>
          <a:blip r:embed="rId3">
            <a:alphaModFix/>
          </a:blip>
          <a:stretch>
            <a:fillRect/>
          </a:stretch>
        </p:blipFill>
        <p:spPr>
          <a:xfrm>
            <a:off x="4932575" y="632775"/>
            <a:ext cx="4211424" cy="4211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102" name="Google Shape;102;p20"/>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103" name="Google Shape;103;p20"/>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104" name="Google Shape;104;p20"/>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105" name="Google Shape;105;p20"/>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106" name="Google Shape;106;p20"/>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112" name="Google Shape;112;p21"/>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113" name="Google Shape;113;p21"/>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114" name="Google Shape;114;p21"/>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